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9714-26D7-4D64-B96C-702FDEAC7E1D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EE233-EB0A-435F-97EB-2E742A70236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Kliknij</a:t>
            </a:r>
            <a:r>
              <a:rPr lang="pl-PL" baseline="0" dirty="0" smtClean="0"/>
              <a:t>, </a:t>
            </a:r>
            <a:r>
              <a:rPr lang="pl-PL" baseline="0" smtClean="0"/>
              <a:t>aby odtworzyć film.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EE233-EB0A-435F-97EB-2E742A702366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F61660-F5DA-4C02-9A2F-AEE5F6C33B1A}" type="datetimeFigureOut">
              <a:rPr lang="pl-PL" smtClean="0"/>
              <a:pPr/>
              <a:t>2012-01-27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0E7506-4D14-4818-8D8A-4EA1B98EA6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ercalli_intensity_scale" TargetMode="External"/><Relationship Id="rId3" Type="http://schemas.openxmlformats.org/officeDocument/2006/relationships/hyperlink" Target="http://geografia.na6.pl/" TargetMode="External"/><Relationship Id="rId7" Type="http://schemas.openxmlformats.org/officeDocument/2006/relationships/hyperlink" Target="http://encyklopedia.pwn.pl/index.php?module=haslo&amp;id=3973655" TargetMode="External"/><Relationship Id="rId2" Type="http://schemas.openxmlformats.org/officeDocument/2006/relationships/hyperlink" Target="http://geografia_liceum.republika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mkat.edu.pl/files/standaryzacja/grupa20/Grzegorz_Skorek/www/FaleMechaniczneGS/fale_sejsmiczne.html" TargetMode="External"/><Relationship Id="rId5" Type="http://schemas.openxmlformats.org/officeDocument/2006/relationships/hyperlink" Target="http://pl.wikipedia.org/wiki/Fala_sejsmiczna" TargetMode="External"/><Relationship Id="rId10" Type="http://schemas.openxmlformats.org/officeDocument/2006/relationships/hyperlink" Target="http://www.geografia.lo4.poznan.pl/" TargetMode="External"/><Relationship Id="rId4" Type="http://schemas.openxmlformats.org/officeDocument/2006/relationships/hyperlink" Target="http://www.pgi.gov.pl/index.php?option=com_content&amp;task=view&amp;id=526&amp;Itemid=2" TargetMode="External"/><Relationship Id="rId9" Type="http://schemas.openxmlformats.org/officeDocument/2006/relationships/hyperlink" Target="http://www.mt.com.pl/skala-mercalleg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zko&#322;a\Yeti%20na%20tropie%20Richtera\Yeti%20na%20tropie%20Richtera%20-%20film.avi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YETI NA TROPIE RICHTERA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Sebastian Muszyński</a:t>
            </a:r>
          </a:p>
          <a:p>
            <a:r>
              <a:rPr lang="pl-PL" dirty="0" smtClean="0"/>
              <a:t>Rafał Staniszewski</a:t>
            </a:r>
          </a:p>
          <a:p>
            <a:r>
              <a:rPr lang="pl-PL" dirty="0" smtClean="0"/>
              <a:t>Marcin Bittel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7647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2" action="ppaction://hlinksldjump"/>
              </a:rPr>
              <a:t>TRZĘSIENIE ZIEMI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19872" y="14847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3" action="ppaction://hlinksldjump"/>
              </a:rPr>
              <a:t>FALE SEJSMICZNE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07696" y="20608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 action="ppaction://hlinksldjump"/>
              </a:rPr>
              <a:t>SKALA RICHTERA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843808" y="26369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5" action="ppaction://hlinksldjump"/>
              </a:rPr>
              <a:t>MOMENT SEJSMICZNY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27584" y="19888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6" action="ppaction://hlinksldjump"/>
              </a:rPr>
              <a:t>ZADANIE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51621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7" action="ppaction://hlinksldjump"/>
              </a:rPr>
              <a:t>DOŚWIADCZENIE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3"/>
            <a:ext cx="8659688" cy="1370781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44000" rIns="360000" bIns="108000">
            <a:normAutofit fontScale="77500" lnSpcReduction="20000"/>
          </a:bodyPr>
          <a:lstStyle/>
          <a:p>
            <a:pPr algn="just">
              <a:buNone/>
            </a:pPr>
            <a:r>
              <a:rPr lang="pl-PL" sz="2300" i="1" dirty="0" smtClean="0"/>
              <a:t>	Jedno z trzęsień ziemi miało miejsce w San Francisco w 1906 roku. W skali Richtera osiągnęło ono wartość równą 8.3. Tego samego roku odnotowano inne trzęsienie ziemi w Ameryce Płd., które było 4 razy silniejsze od tego mającego miejsce w San Francisco. Wyznacz wartość trzęsienia ziemi, które nastąpiło w Ameryce Południowej.</a:t>
            </a:r>
            <a:endParaRPr lang="pl-PL" sz="23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3284984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Dane</a:t>
            </a:r>
            <a:r>
              <a:rPr lang="pl-PL" dirty="0" smtClean="0">
                <a:solidFill>
                  <a:schemeClr val="tx2"/>
                </a:solidFill>
              </a:rPr>
              <a:t>: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M</a:t>
            </a:r>
            <a:r>
              <a:rPr lang="pl-PL" baseline="-25000" dirty="0">
                <a:solidFill>
                  <a:schemeClr val="tx2"/>
                </a:solidFill>
              </a:rPr>
              <a:t>SF  </a:t>
            </a:r>
            <a:r>
              <a:rPr lang="pl-PL" dirty="0">
                <a:solidFill>
                  <a:schemeClr val="tx2"/>
                </a:solidFill>
              </a:rPr>
              <a:t>- </a:t>
            </a:r>
            <a:r>
              <a:rPr lang="pl-PL" dirty="0" smtClean="0">
                <a:solidFill>
                  <a:schemeClr val="tx2"/>
                </a:solidFill>
              </a:rPr>
              <a:t>wartość </a:t>
            </a:r>
            <a:r>
              <a:rPr lang="pl-PL" dirty="0">
                <a:solidFill>
                  <a:schemeClr val="tx2"/>
                </a:solidFill>
              </a:rPr>
              <a:t>trzęsienia ziemi w San </a:t>
            </a:r>
            <a:r>
              <a:rPr lang="pl-PL" dirty="0" smtClean="0">
                <a:solidFill>
                  <a:schemeClr val="tx2"/>
                </a:solidFill>
              </a:rPr>
              <a:t>Francisco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I</a:t>
            </a:r>
            <a:r>
              <a:rPr lang="pl-PL" baseline="-25000" dirty="0">
                <a:solidFill>
                  <a:schemeClr val="tx2"/>
                </a:solidFill>
              </a:rPr>
              <a:t>SF </a:t>
            </a:r>
            <a:r>
              <a:rPr lang="pl-PL" dirty="0">
                <a:solidFill>
                  <a:schemeClr val="tx2"/>
                </a:solidFill>
              </a:rPr>
              <a:t>- intensywność trzęsienia ziemi w San </a:t>
            </a:r>
            <a:r>
              <a:rPr lang="pl-PL" dirty="0" smtClean="0">
                <a:solidFill>
                  <a:schemeClr val="tx2"/>
                </a:solidFill>
              </a:rPr>
              <a:t>Francisco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M</a:t>
            </a:r>
            <a:r>
              <a:rPr lang="pl-PL" baseline="-25000" dirty="0">
                <a:solidFill>
                  <a:schemeClr val="tx2"/>
                </a:solidFill>
              </a:rPr>
              <a:t>AP  </a:t>
            </a:r>
            <a:r>
              <a:rPr lang="pl-PL" dirty="0">
                <a:solidFill>
                  <a:schemeClr val="tx2"/>
                </a:solidFill>
              </a:rPr>
              <a:t>- </a:t>
            </a:r>
            <a:r>
              <a:rPr lang="pl-PL" dirty="0" smtClean="0">
                <a:solidFill>
                  <a:schemeClr val="tx2"/>
                </a:solidFill>
              </a:rPr>
              <a:t>wartość </a:t>
            </a:r>
            <a:r>
              <a:rPr lang="pl-PL" dirty="0">
                <a:solidFill>
                  <a:schemeClr val="tx2"/>
                </a:solidFill>
              </a:rPr>
              <a:t>trzęsienia ziemi w Ameryce </a:t>
            </a:r>
            <a:r>
              <a:rPr lang="pl-PL" dirty="0" smtClean="0">
                <a:solidFill>
                  <a:schemeClr val="tx2"/>
                </a:solidFill>
              </a:rPr>
              <a:t>Południowej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I</a:t>
            </a:r>
            <a:r>
              <a:rPr lang="pl-PL" baseline="-25000" dirty="0">
                <a:solidFill>
                  <a:schemeClr val="tx2"/>
                </a:solidFill>
              </a:rPr>
              <a:t>AP </a:t>
            </a:r>
            <a:r>
              <a:rPr lang="pl-PL" dirty="0">
                <a:solidFill>
                  <a:schemeClr val="tx2"/>
                </a:solidFill>
              </a:rPr>
              <a:t>- intensywność trzęsienia ziemi w Ameryce </a:t>
            </a:r>
            <a:r>
              <a:rPr lang="pl-PL" dirty="0" smtClean="0">
                <a:solidFill>
                  <a:schemeClr val="tx2"/>
                </a:solidFill>
              </a:rPr>
              <a:t>Południowej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S - intensywność dla „przeciętnego trzęsienia ziemi</a:t>
            </a:r>
            <a:r>
              <a:rPr lang="pl-PL" dirty="0" smtClean="0">
                <a:solidFill>
                  <a:schemeClr val="tx2"/>
                </a:solidFill>
              </a:rPr>
              <a:t>”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Liczymy…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038728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500" dirty="0" smtClean="0"/>
              <a:t>M</a:t>
            </a:r>
            <a:r>
              <a:rPr lang="en-US" sz="1500" baseline="-25000" dirty="0" smtClean="0"/>
              <a:t>SF  </a:t>
            </a:r>
            <a:r>
              <a:rPr lang="en-US" sz="1500" dirty="0" smtClean="0"/>
              <a:t>= log(I</a:t>
            </a:r>
            <a:r>
              <a:rPr lang="en-US" sz="1500" baseline="-25000" dirty="0" smtClean="0"/>
              <a:t>SF </a:t>
            </a:r>
            <a:r>
              <a:rPr lang="en-US" sz="1500" dirty="0" smtClean="0"/>
              <a:t>/S) = 8.3                             </a:t>
            </a:r>
            <a:endParaRPr lang="pl-PL" sz="1500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500" dirty="0" smtClean="0"/>
              <a:t>I</a:t>
            </a:r>
            <a:r>
              <a:rPr lang="en-US" sz="1500" baseline="-25000" dirty="0" smtClean="0"/>
              <a:t>SF  </a:t>
            </a:r>
            <a:r>
              <a:rPr lang="en-US" sz="1500" dirty="0" smtClean="0"/>
              <a:t>= 4 I</a:t>
            </a:r>
            <a:r>
              <a:rPr lang="en-US" sz="1500" baseline="-25000" dirty="0" smtClean="0"/>
              <a:t>AP </a:t>
            </a:r>
            <a:r>
              <a:rPr lang="en-US" sz="1500" dirty="0" smtClean="0"/>
              <a:t>                        </a:t>
            </a:r>
            <a:endParaRPr lang="pl-PL" sz="1500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500" dirty="0" smtClean="0"/>
              <a:t>M</a:t>
            </a:r>
            <a:r>
              <a:rPr lang="en-US" sz="1500" baseline="-25000" dirty="0" smtClean="0"/>
              <a:t>AP </a:t>
            </a:r>
            <a:r>
              <a:rPr lang="en-US" sz="1500" dirty="0" smtClean="0"/>
              <a:t>= log(I</a:t>
            </a:r>
            <a:r>
              <a:rPr lang="en-US" sz="1500" baseline="-25000" dirty="0" smtClean="0"/>
              <a:t>AP</a:t>
            </a:r>
            <a:r>
              <a:rPr lang="en-US" sz="1500" dirty="0" smtClean="0"/>
              <a:t>/S)</a:t>
            </a:r>
            <a:endParaRPr lang="pl-PL" sz="1500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500" dirty="0" smtClean="0"/>
              <a:t>log(I</a:t>
            </a:r>
            <a:r>
              <a:rPr lang="en-US" sz="1500" baseline="-25000" dirty="0" smtClean="0"/>
              <a:t>SF </a:t>
            </a:r>
            <a:r>
              <a:rPr lang="en-US" sz="1500" dirty="0" smtClean="0"/>
              <a:t>/S) = 8.3 </a:t>
            </a:r>
            <a:endParaRPr lang="pl-PL" sz="1500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500" dirty="0" smtClean="0"/>
              <a:t>M</a:t>
            </a:r>
            <a:r>
              <a:rPr lang="en-US" sz="1500" baseline="-25000" dirty="0" smtClean="0"/>
              <a:t>AP </a:t>
            </a:r>
            <a:r>
              <a:rPr lang="en-US" sz="1500" dirty="0" smtClean="0"/>
              <a:t>= log(4I</a:t>
            </a:r>
            <a:r>
              <a:rPr lang="en-US" sz="1500" baseline="-25000" dirty="0" smtClean="0"/>
              <a:t>SF</a:t>
            </a:r>
            <a:r>
              <a:rPr lang="en-US" sz="1500" dirty="0" smtClean="0"/>
              <a:t>/S)</a:t>
            </a:r>
            <a:endParaRPr lang="pl-PL" sz="1500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l-PL" sz="1500" dirty="0" smtClean="0"/>
              <a:t>M</a:t>
            </a:r>
            <a:r>
              <a:rPr lang="pl-PL" sz="1500" baseline="-25000" dirty="0" smtClean="0"/>
              <a:t>AP </a:t>
            </a:r>
            <a:r>
              <a:rPr lang="pl-PL" sz="1500" dirty="0" smtClean="0"/>
              <a:t>= log(4I</a:t>
            </a:r>
            <a:r>
              <a:rPr lang="pl-PL" sz="1500" baseline="-25000" dirty="0" smtClean="0"/>
              <a:t>SF</a:t>
            </a:r>
            <a:r>
              <a:rPr lang="pl-PL" sz="1500" dirty="0" smtClean="0"/>
              <a:t>/S) = log(4I</a:t>
            </a:r>
            <a:r>
              <a:rPr lang="pl-PL" sz="1500" baseline="-25000" dirty="0" smtClean="0"/>
              <a:t>SF</a:t>
            </a:r>
            <a:r>
              <a:rPr lang="pl-PL" sz="1500" dirty="0" smtClean="0"/>
              <a:t>) – log(S) = log4 + log(4I</a:t>
            </a:r>
            <a:r>
              <a:rPr lang="pl-PL" sz="1500" baseline="-25000" dirty="0" smtClean="0"/>
              <a:t>SF</a:t>
            </a:r>
            <a:r>
              <a:rPr lang="pl-PL" sz="1500" dirty="0" smtClean="0"/>
              <a:t>) – log(S) = log4 + log(I</a:t>
            </a:r>
            <a:r>
              <a:rPr lang="pl-PL" sz="1500" baseline="-25000" dirty="0" smtClean="0"/>
              <a:t>SF</a:t>
            </a:r>
            <a:r>
              <a:rPr lang="pl-PL" sz="1500" dirty="0" smtClean="0"/>
              <a:t>/S) = log4 + 8.3 = 0.602 + 8.3 = 8.902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l-PL" sz="1500" dirty="0" smtClean="0"/>
              <a:t>M</a:t>
            </a:r>
            <a:r>
              <a:rPr lang="pl-PL" sz="1500" baseline="-25000" dirty="0" smtClean="0"/>
              <a:t>AP </a:t>
            </a:r>
            <a:r>
              <a:rPr lang="pl-PL" sz="1500" dirty="0" smtClean="0"/>
              <a:t>= 8.9</a:t>
            </a:r>
          </a:p>
          <a:p>
            <a:endParaRPr lang="pl-PL" sz="1500" dirty="0" smtClean="0"/>
          </a:p>
          <a:p>
            <a:endParaRPr lang="pl-PL" sz="1500" dirty="0" smtClean="0"/>
          </a:p>
          <a:p>
            <a:pPr>
              <a:buNone/>
            </a:pPr>
            <a:r>
              <a:rPr lang="pl-PL" sz="1500" dirty="0" smtClean="0"/>
              <a:t>Odp. Wartość trzęsienia ziemi w Ameryce Płd. wyniosła 8.9. </a:t>
            </a:r>
          </a:p>
          <a:p>
            <a:pPr>
              <a:buNone/>
            </a:pPr>
            <a:endParaRPr lang="pl-PL" sz="15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88024" y="62280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Prawda, że proste?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Moment sejsmiczny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443664" cy="722709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44000" rIns="144000" bIns="72000"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l-PL" dirty="0" smtClean="0"/>
              <a:t>Obecnie najbardziej wiarygodną miarą dla największych trzęsień ziemi jest pomiar</a:t>
            </a:r>
            <a:r>
              <a:rPr lang="pl-PL" b="1" dirty="0" smtClean="0"/>
              <a:t> momentu sejsmicznego</a:t>
            </a:r>
            <a:r>
              <a:rPr lang="pl-PL" dirty="0" smtClean="0"/>
              <a:t>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3528" y="29249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Określany jest wzorem: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91880" y="3625860"/>
            <a:ext cx="2160240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alibri" pitchFamily="34" charset="0"/>
                <a:cs typeface="Calibri" pitchFamily="34" charset="0"/>
              </a:rPr>
              <a:t>M</a:t>
            </a:r>
            <a:r>
              <a:rPr lang="pl-PL" sz="2800" b="1" baseline="-25000" dirty="0">
                <a:latin typeface="Calibri" pitchFamily="34" charset="0"/>
                <a:cs typeface="Calibri" pitchFamily="34" charset="0"/>
              </a:rPr>
              <a:t>0</a:t>
            </a:r>
            <a:r>
              <a:rPr lang="pl-PL" sz="2800" b="1" dirty="0">
                <a:latin typeface="Calibri" pitchFamily="34" charset="0"/>
                <a:cs typeface="Calibri" pitchFamily="34" charset="0"/>
              </a:rPr>
              <a:t> = E </a:t>
            </a:r>
            <a:r>
              <a:rPr lang="pl-PL" sz="2800" b="1" dirty="0">
                <a:latin typeface="Calibri" pitchFamily="34" charset="0"/>
                <a:cs typeface="Calibri" pitchFamily="34" charset="0"/>
                <a:sym typeface="Symbol"/>
              </a:rPr>
              <a:t></a:t>
            </a:r>
            <a:r>
              <a:rPr lang="pl-PL" sz="2800" b="1" dirty="0">
                <a:latin typeface="Calibri" pitchFamily="34" charset="0"/>
                <a:cs typeface="Calibri" pitchFamily="34" charset="0"/>
              </a:rPr>
              <a:t> A </a:t>
            </a:r>
            <a:r>
              <a:rPr lang="pl-PL" sz="2800" b="1" dirty="0">
                <a:latin typeface="Calibri" pitchFamily="34" charset="0"/>
                <a:cs typeface="Calibri" pitchFamily="34" charset="0"/>
                <a:sym typeface="Symbol"/>
              </a:rPr>
              <a:t></a:t>
            </a:r>
            <a:r>
              <a:rPr lang="pl-PL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800" b="1" dirty="0" smtClean="0">
                <a:latin typeface="Calibri" pitchFamily="34" charset="0"/>
                <a:cs typeface="Calibri" pitchFamily="34" charset="0"/>
              </a:rPr>
              <a:t>u</a:t>
            </a:r>
            <a:endParaRPr lang="pl-PL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186838"/>
            <a:ext cx="184731" cy="83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3808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ja-JP" sz="1000" b="1" i="0" u="none" strike="noStrike" cap="none" normalizeH="0" baseline="0" dirty="0" smtClean="0">
              <a:ln>
                <a:noFill/>
              </a:ln>
              <a:solidFill>
                <a:srgbClr val="7F000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ja-JP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3528" y="454396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 E - moduł sztywności ośrodka skalnego w którym dochodzi do trzęsienia</a:t>
            </a:r>
          </a:p>
          <a:p>
            <a:pPr>
              <a:buFont typeface="Arial" pitchFamily="34" charset="0"/>
              <a:buChar char="•"/>
            </a:pPr>
            <a:endParaRPr lang="pl-PL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 A - powierzchnia uskoku jaka zostaje rozerwana w wyniku wstrząsu</a:t>
            </a:r>
          </a:p>
          <a:p>
            <a:endParaRPr lang="pl-PL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 u - średnie przesunięcie mas skalnych podczas trzęsienia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115616" y="3501009"/>
          <a:ext cx="6624734" cy="2952327"/>
        </p:xfrm>
        <a:graphic>
          <a:graphicData uri="http://schemas.openxmlformats.org/drawingml/2006/table">
            <a:tbl>
              <a:tblPr/>
              <a:tblGrid>
                <a:gridCol w="1316153"/>
                <a:gridCol w="1316153"/>
                <a:gridCol w="694718"/>
                <a:gridCol w="659542"/>
                <a:gridCol w="659542"/>
                <a:gridCol w="659542"/>
                <a:gridCol w="659542"/>
                <a:gridCol w="659542"/>
              </a:tblGrid>
              <a:tr h="377511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100" dirty="0"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MS Mincho"/>
                          <a:cs typeface="Calibri"/>
                        </a:rPr>
                        <a:t>ODLEGŁOŚĆ(CM)</a:t>
                      </a:r>
                      <a:endParaRPr lang="pl-PL" sz="11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MS Mincho"/>
                          <a:cs typeface="Calibri"/>
                        </a:rPr>
                        <a:t>20</a:t>
                      </a:r>
                      <a:endParaRPr lang="pl-PL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40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2707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MS Mincho"/>
                          <a:cs typeface="Calibri"/>
                        </a:rPr>
                        <a:t>WYSOKOŚĆ(CM)</a:t>
                      </a:r>
                      <a:endParaRPr lang="pl-PL" sz="11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30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30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82423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MS Mincho"/>
                          <a:cs typeface="Calibri"/>
                        </a:rPr>
                        <a:t>CZĘSTOTLIWOŚĆ</a:t>
                      </a:r>
                      <a:endParaRPr lang="pl-PL" sz="11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1.5 Hz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24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24.5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25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24.5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25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25.5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6891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3 Hz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25.5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26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26.5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25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25.5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26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6804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4.5 Hz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26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Calibri"/>
                          <a:ea typeface="MS Mincho"/>
                          <a:cs typeface="Calibri"/>
                        </a:rPr>
                        <a:t>27 dB</a:t>
                      </a:r>
                      <a:endParaRPr lang="pl-PL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28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26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MS Mincho"/>
                          <a:cs typeface="Calibri"/>
                        </a:rPr>
                        <a:t>27 dB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Calibri"/>
                          <a:ea typeface="MS Mincho"/>
                          <a:cs typeface="Calibri"/>
                        </a:rPr>
                        <a:t>28 dB</a:t>
                      </a:r>
                      <a:endParaRPr lang="pl-PL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23528" y="1477233"/>
            <a:ext cx="8640960" cy="101566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tx2"/>
                </a:solidFill>
              </a:rPr>
              <a:t>Mając ciężarek o m=971g i 50cm linijkę odmierzyliśmy dwie długości (20 i 40 cm) od czujnika. </a:t>
            </a:r>
            <a:r>
              <a:rPr lang="pl-PL" sz="2000" dirty="0">
                <a:solidFill>
                  <a:schemeClr val="tx2"/>
                </a:solidFill>
              </a:rPr>
              <a:t>Z</a:t>
            </a:r>
            <a:r>
              <a:rPr lang="pl-PL" sz="2000" dirty="0" smtClean="0">
                <a:solidFill>
                  <a:schemeClr val="tx2"/>
                </a:solidFill>
              </a:rPr>
              <a:t>aczęliśmy spuszczać ciężarek z trzech wysokości, przy różnych częstotliwościach. Oto otrzymane wyniki:</a:t>
            </a: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24734" y="2708920"/>
            <a:ext cx="923330" cy="7920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l-PL" sz="4800" b="1" dirty="0" smtClean="0"/>
              <a:t>→</a:t>
            </a:r>
            <a:endParaRPr lang="pl-PL" sz="48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484784"/>
            <a:ext cx="6480720" cy="86409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400" dirty="0" smtClean="0"/>
              <a:t>Po uwzględnieniu wzoru na pracę (</a:t>
            </a:r>
            <a:r>
              <a:rPr lang="pl-PL" sz="2400" dirty="0" err="1" smtClean="0"/>
              <a:t>P=W</a:t>
            </a:r>
            <a:r>
              <a:rPr lang="pl-PL" sz="2400" dirty="0" smtClean="0"/>
              <a:t>/t), otrzymaliśmy dane wynikowe w dżulach.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71836" y="2636912"/>
            <a:ext cx="1200329" cy="10801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l-PL" sz="6600" b="1" dirty="0" smtClean="0"/>
              <a:t>→</a:t>
            </a:r>
            <a:endParaRPr lang="pl-PL" sz="6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87624" y="3796506"/>
          <a:ext cx="6460482" cy="2584822"/>
        </p:xfrm>
        <a:graphic>
          <a:graphicData uri="http://schemas.openxmlformats.org/drawingml/2006/table">
            <a:tbl>
              <a:tblPr/>
              <a:tblGrid>
                <a:gridCol w="1283520"/>
                <a:gridCol w="1283520"/>
                <a:gridCol w="677492"/>
                <a:gridCol w="643190"/>
                <a:gridCol w="643190"/>
                <a:gridCol w="643190"/>
                <a:gridCol w="643190"/>
                <a:gridCol w="643190"/>
              </a:tblGrid>
              <a:tr h="33051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100" dirty="0"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ODLEGŁOŚĆ(CM)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MS Mincho"/>
                          <a:cs typeface="Calibri"/>
                        </a:rPr>
                        <a:t>40</a:t>
                      </a:r>
                      <a:endParaRPr lang="pl-PL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641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WYSOKOŚĆ(CM)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30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30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97475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CZĘSTOTLIWOŚĆ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1.5 Hz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24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16.3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12.5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24.5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16.7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12.75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6034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3 Hz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25.5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17.3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13.25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25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17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13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5957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4.5 Hz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26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18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14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MS Mincho"/>
                          <a:cs typeface="Calibri"/>
                        </a:rPr>
                        <a:t>26 J</a:t>
                      </a:r>
                      <a:endParaRPr lang="pl-PL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MS Mincho"/>
                          <a:cs typeface="Calibri"/>
                        </a:rPr>
                        <a:t>18 J</a:t>
                      </a:r>
                      <a:endParaRPr lang="pl-PL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MS Mincho"/>
                          <a:cs typeface="Calibri"/>
                        </a:rPr>
                        <a:t>14 J</a:t>
                      </a:r>
                      <a:endParaRPr lang="pl-PL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pl-PL" sz="1400" u="sng" dirty="0" smtClean="0">
                <a:hlinkClick r:id="rId2"/>
              </a:rPr>
              <a:t>http://geografia_liceum.republika.pl</a:t>
            </a:r>
            <a:r>
              <a:rPr lang="pl-PL" sz="1400" dirty="0" smtClean="0"/>
              <a:t> </a:t>
            </a:r>
          </a:p>
          <a:p>
            <a:pPr>
              <a:lnSpc>
                <a:spcPct val="170000"/>
              </a:lnSpc>
            </a:pPr>
            <a:r>
              <a:rPr lang="pl-PL" sz="1400" u="sng" dirty="0" smtClean="0">
                <a:hlinkClick r:id="rId3"/>
              </a:rPr>
              <a:t>http://geografia.na6.pl/</a:t>
            </a:r>
            <a:r>
              <a:rPr lang="pl-PL" sz="1400" dirty="0" smtClean="0"/>
              <a:t> </a:t>
            </a:r>
          </a:p>
          <a:p>
            <a:pPr>
              <a:lnSpc>
                <a:spcPct val="170000"/>
              </a:lnSpc>
            </a:pPr>
            <a:r>
              <a:rPr lang="pl-PL" sz="1400" u="sng" dirty="0" smtClean="0">
                <a:hlinkClick r:id="rId4"/>
              </a:rPr>
              <a:t>http://www.pgi.gov.pl/index.php?option=com_content&amp;task=view&amp;id=526&amp;Itemid=2</a:t>
            </a:r>
            <a:endParaRPr lang="pl-PL" sz="1400" dirty="0" smtClean="0"/>
          </a:p>
          <a:p>
            <a:pPr>
              <a:lnSpc>
                <a:spcPct val="170000"/>
              </a:lnSpc>
            </a:pPr>
            <a:r>
              <a:rPr lang="pl-PL" sz="1400" u="sng" dirty="0" smtClean="0">
                <a:hlinkClick r:id="rId5"/>
              </a:rPr>
              <a:t>http://pl.wikipedia.org/wiki/Fala_sejsmiczna</a:t>
            </a:r>
            <a:endParaRPr lang="pl-PL" sz="1400" dirty="0" smtClean="0"/>
          </a:p>
          <a:p>
            <a:pPr>
              <a:lnSpc>
                <a:spcPct val="170000"/>
              </a:lnSpc>
            </a:pPr>
            <a:r>
              <a:rPr lang="pl-PL" sz="1400" u="sng" dirty="0" smtClean="0">
                <a:hlinkClick r:id="rId6"/>
              </a:rPr>
              <a:t>http://www.womkat.edu.pl/files/standaryzacja/grupa20/Grzegorz_Skorek/www/FaleMechaniczneGS/fale_sejsmiczne.html</a:t>
            </a:r>
            <a:endParaRPr lang="pl-PL" sz="1400" dirty="0" smtClean="0"/>
          </a:p>
          <a:p>
            <a:pPr>
              <a:lnSpc>
                <a:spcPct val="170000"/>
              </a:lnSpc>
            </a:pPr>
            <a:r>
              <a:rPr lang="pl-PL" sz="1400" u="sng" dirty="0" smtClean="0">
                <a:hlinkClick r:id="rId7"/>
              </a:rPr>
              <a:t>http://encyklopedia.pwn.pl/index.php?module=haslo&amp;id=3973655</a:t>
            </a:r>
            <a:endParaRPr lang="pl-PL" sz="1400" dirty="0" smtClean="0"/>
          </a:p>
          <a:p>
            <a:pPr>
              <a:lnSpc>
                <a:spcPct val="170000"/>
              </a:lnSpc>
            </a:pPr>
            <a:r>
              <a:rPr lang="pl-PL" sz="1400" u="sng" dirty="0" smtClean="0">
                <a:hlinkClick r:id="rId8"/>
              </a:rPr>
              <a:t>http://en.wikipedia.org/wiki/Mercalli_intensity_scale</a:t>
            </a:r>
            <a:endParaRPr lang="pl-PL" sz="1400" dirty="0" smtClean="0"/>
          </a:p>
          <a:p>
            <a:pPr>
              <a:lnSpc>
                <a:spcPct val="170000"/>
              </a:lnSpc>
            </a:pPr>
            <a:r>
              <a:rPr lang="pl-PL" sz="1400" u="sng" dirty="0" smtClean="0">
                <a:hlinkClick r:id="rId9"/>
              </a:rPr>
              <a:t>http://www.mt.com.pl/skala-mercallego</a:t>
            </a:r>
            <a:endParaRPr lang="pl-PL" sz="1400" dirty="0" smtClean="0"/>
          </a:p>
          <a:p>
            <a:pPr>
              <a:lnSpc>
                <a:spcPct val="170000"/>
              </a:lnSpc>
            </a:pPr>
            <a:r>
              <a:rPr lang="pl-PL" sz="1400" u="sng" dirty="0" smtClean="0">
                <a:hlinkClick r:id="rId10"/>
              </a:rPr>
              <a:t>http://www.geografia.lo4.poznan.pl</a:t>
            </a:r>
            <a:endParaRPr lang="pl-PL" sz="1400" dirty="0" smtClean="0"/>
          </a:p>
          <a:p>
            <a:pPr>
              <a:lnSpc>
                <a:spcPct val="170000"/>
              </a:lnSpc>
            </a:pPr>
            <a:r>
              <a:rPr lang="pl-PL" sz="1400" u="sng" dirty="0" smtClean="0">
                <a:hlinkClick r:id="rId4"/>
              </a:rPr>
              <a:t>http://www.pgi.gov.pl/index.php?option=com_content&amp;task=view&amp;id=526&amp;Itemid=2</a:t>
            </a:r>
            <a:endParaRPr lang="pl-PL" sz="1400" dirty="0"/>
          </a:p>
          <a:p>
            <a:pPr>
              <a:lnSpc>
                <a:spcPct val="170000"/>
              </a:lnSpc>
            </a:pPr>
            <a:r>
              <a:rPr lang="pl-PL" sz="1400" b="1" dirty="0" smtClean="0"/>
              <a:t>Encyklopedia PWN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Zapraszamy na seans…</a:t>
            </a:r>
            <a:endParaRPr lang="pl-PL" dirty="0"/>
          </a:p>
        </p:txBody>
      </p:sp>
      <p:pic>
        <p:nvPicPr>
          <p:cNvPr id="3" name="Yeti na tropie Richtera - fil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70080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204864"/>
            <a:ext cx="6912768" cy="1728192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 cap="rnd" cmpd="sng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pl-PL" sz="2800" dirty="0" smtClean="0"/>
              <a:t>Trzęsienie ziemi to naturalny wstrząs lub seria wstrząsów gruntu, zainicjowana pod powierzchnią Ziemi i rozchodzących się w postaci fal sejsmicznych.</a:t>
            </a:r>
            <a:endParaRPr lang="pl-PL" sz="2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Zacznijmy od trzęsienia ziemi…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5696" y="4725144"/>
            <a:ext cx="6696744" cy="120032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2"/>
                </a:solidFill>
              </a:rPr>
              <a:t>→ Urządzenie, którego głównym zadaniem jest pomiar intensywności drgań skorupy ziemskiej, nazywamy </a:t>
            </a:r>
            <a:r>
              <a:rPr lang="pl-PL" sz="2400" b="1" dirty="0" smtClean="0">
                <a:solidFill>
                  <a:schemeClr val="tx2"/>
                </a:solidFill>
              </a:rPr>
              <a:t>sejsmografem</a:t>
            </a:r>
            <a:r>
              <a:rPr lang="pl-PL" sz="2400" dirty="0" smtClean="0">
                <a:solidFill>
                  <a:schemeClr val="tx2"/>
                </a:solidFill>
              </a:rPr>
              <a:t>.</a:t>
            </a:r>
            <a:endParaRPr lang="pl-PL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Fale sejsmiczne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2492896"/>
            <a:ext cx="3763144" cy="4179094"/>
          </a:xfrm>
        </p:spPr>
        <p:txBody>
          <a:bodyPr>
            <a:normAutofit/>
          </a:bodyPr>
          <a:lstStyle/>
          <a:p>
            <a:r>
              <a:rPr lang="pl-PL" sz="3000" dirty="0" smtClean="0"/>
              <a:t>Przestrzenne: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>
                <a:hlinkClick r:id="rId2" action="ppaction://hlinksldjump"/>
              </a:rPr>
              <a:t>Fale podłużne</a:t>
            </a:r>
            <a:endParaRPr lang="pl-PL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>
                <a:hlinkClick r:id="rId3" action="ppaction://hlinksldjump"/>
              </a:rPr>
              <a:t>Fale poprzeczne</a:t>
            </a:r>
          </a:p>
          <a:p>
            <a:pPr marL="514350" indent="-514350"/>
            <a:endParaRPr lang="pl-PL" sz="3000" dirty="0" smtClean="0"/>
          </a:p>
          <a:p>
            <a:pPr marL="514350" indent="-514350"/>
            <a:r>
              <a:rPr lang="pl-PL" sz="3000" dirty="0" smtClean="0"/>
              <a:t>Powierzchniowe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>
                <a:hlinkClick r:id="rId4" action="ppaction://hlinksldjump"/>
              </a:rPr>
              <a:t>Fale Rayleigha</a:t>
            </a:r>
            <a:endParaRPr lang="pl-PL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>
                <a:hlinkClick r:id="rId5" action="ppaction://hlinksldjump"/>
              </a:rPr>
              <a:t>Fale </a:t>
            </a:r>
            <a:r>
              <a:rPr lang="pl-PL" sz="3000" dirty="0" err="1" smtClean="0">
                <a:hlinkClick r:id="rId5" action="ppaction://hlinksldjump"/>
              </a:rPr>
              <a:t>Love’a</a:t>
            </a:r>
            <a:endParaRPr lang="pl-PL" sz="3000" dirty="0"/>
          </a:p>
        </p:txBody>
      </p:sp>
      <p:sp>
        <p:nvSpPr>
          <p:cNvPr id="5" name="Prostokąt 4"/>
          <p:cNvSpPr/>
          <p:nvPr/>
        </p:nvSpPr>
        <p:spPr>
          <a:xfrm>
            <a:off x="611560" y="170080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dirty="0" smtClean="0">
                <a:solidFill>
                  <a:schemeClr val="tx2"/>
                </a:solidFill>
              </a:rPr>
              <a:t>To one powodują trzęsienie Ziemi. Dzielimy je na:</a:t>
            </a:r>
            <a:endParaRPr lang="pl-PL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Fale poprzeczne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6048672" cy="136815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pl-PL" sz="1800" dirty="0" smtClean="0"/>
              <a:t>Osiągając prędkość około 3,3 km/s, </a:t>
            </a:r>
          </a:p>
          <a:p>
            <a:pPr>
              <a:buFont typeface="Courier New" pitchFamily="49" charset="0"/>
              <a:buChar char="o"/>
            </a:pPr>
            <a:r>
              <a:rPr lang="pl-PL" sz="1800" dirty="0" smtClean="0"/>
              <a:t>Przemieszczają się prostopadle do tego kierunku,</a:t>
            </a:r>
          </a:p>
          <a:p>
            <a:pPr>
              <a:buFont typeface="Courier New" pitchFamily="49" charset="0"/>
              <a:buChar char="o"/>
            </a:pPr>
            <a:r>
              <a:rPr lang="pl-PL" sz="1800" dirty="0" smtClean="0"/>
              <a:t>Mogą się rozchodzić jedynie w ciałach stałych,</a:t>
            </a:r>
          </a:p>
          <a:p>
            <a:pPr>
              <a:buFont typeface="Courier New" pitchFamily="49" charset="0"/>
              <a:buChar char="o"/>
            </a:pPr>
            <a:r>
              <a:rPr lang="pl-PL" sz="1800" dirty="0" smtClean="0"/>
              <a:t>Ciało poruszone tymi falami przypomina skakankę.</a:t>
            </a:r>
            <a:endParaRPr lang="pl-PL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732" y="3140968"/>
            <a:ext cx="4824536" cy="3357662"/>
          </a:xfrm>
          <a:prstGeom prst="rect">
            <a:avLst/>
          </a:prstGeom>
          <a:noFill/>
          <a:ln w="34925" cmpd="dbl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Strzałka w lewo 5">
            <a:hlinkClick r:id="rId3" action="ppaction://hlinksldjump"/>
          </p:cNvPr>
          <p:cNvSpPr/>
          <p:nvPr/>
        </p:nvSpPr>
        <p:spPr>
          <a:xfrm>
            <a:off x="251520" y="6237312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Fale Podłużne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3212976"/>
            <a:ext cx="4968552" cy="3324546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95536" y="1412776"/>
            <a:ext cx="8136904" cy="147732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Courier New" pitchFamily="49" charset="0"/>
              <a:buChar char="o"/>
            </a:pPr>
            <a:r>
              <a:rPr lang="pl-PL" dirty="0" smtClean="0">
                <a:solidFill>
                  <a:schemeClr val="tx2"/>
                </a:solidFill>
              </a:rPr>
              <a:t>Osiągają prędkość około 5,4 km/s,</a:t>
            </a:r>
          </a:p>
          <a:p>
            <a:pPr marL="342900" indent="-342900">
              <a:buClr>
                <a:schemeClr val="accent1"/>
              </a:buClr>
              <a:buFont typeface="Courier New" pitchFamily="49" charset="0"/>
              <a:buChar char="o"/>
            </a:pPr>
            <a:r>
              <a:rPr lang="pl-PL" dirty="0">
                <a:solidFill>
                  <a:schemeClr val="tx2"/>
                </a:solidFill>
              </a:rPr>
              <a:t>D</a:t>
            </a:r>
            <a:r>
              <a:rPr lang="pl-PL" dirty="0" smtClean="0">
                <a:solidFill>
                  <a:schemeClr val="tx2"/>
                </a:solidFill>
              </a:rPr>
              <a:t>ziałanie oparte jest na zmianie objętości,</a:t>
            </a:r>
          </a:p>
          <a:p>
            <a:pPr marL="342900" indent="-342900">
              <a:buClr>
                <a:schemeClr val="accent1"/>
              </a:buClr>
              <a:buFont typeface="Courier New" pitchFamily="49" charset="0"/>
              <a:buChar char="o"/>
            </a:pPr>
            <a:r>
              <a:rPr lang="pl-PL" dirty="0" smtClean="0">
                <a:solidFill>
                  <a:schemeClr val="tx2"/>
                </a:solidFill>
              </a:rPr>
              <a:t>Przechodząc przez ciało sprawiają, że w jednym punkcie ma ono większą objętość niż w drugim,</a:t>
            </a:r>
          </a:p>
          <a:p>
            <a:pPr marL="342900" indent="-342900">
              <a:buClr>
                <a:schemeClr val="accent1"/>
              </a:buClr>
              <a:buFont typeface="Courier New" pitchFamily="49" charset="0"/>
              <a:buChar char="o"/>
            </a:pPr>
            <a:r>
              <a:rPr lang="pl-PL" dirty="0" smtClean="0">
                <a:solidFill>
                  <a:schemeClr val="tx2"/>
                </a:solidFill>
              </a:rPr>
              <a:t>Mogą się rozprzestrzeniać w trzech stanach skupienia.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trzałka w lewo 5">
            <a:hlinkClick r:id="rId3" action="ppaction://hlinksldjump"/>
          </p:cNvPr>
          <p:cNvSpPr/>
          <p:nvPr/>
        </p:nvSpPr>
        <p:spPr>
          <a:xfrm>
            <a:off x="251520" y="6237312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Fale </a:t>
            </a:r>
            <a:r>
              <a:rPr lang="pl-PL" dirty="0" err="1" smtClean="0"/>
              <a:t>rayleigha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108" y="2996952"/>
            <a:ext cx="5741784" cy="3563979"/>
          </a:xfrm>
          <a:prstGeom prst="rect">
            <a:avLst/>
          </a:prstGeom>
          <a:noFill/>
          <a:ln w="34925" cmpd="dbl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95536" y="1484784"/>
            <a:ext cx="82809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pl-PL" dirty="0" smtClean="0"/>
              <a:t> </a:t>
            </a:r>
            <a:r>
              <a:rPr lang="pl-PL" dirty="0" smtClean="0">
                <a:solidFill>
                  <a:schemeClr val="tx2"/>
                </a:solidFill>
              </a:rPr>
              <a:t>Odkryte w 1885 roku,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pl-PL" dirty="0" smtClean="0">
                <a:solidFill>
                  <a:schemeClr val="tx2"/>
                </a:solidFill>
              </a:rPr>
              <a:t> Wywołują </a:t>
            </a:r>
            <a:r>
              <a:rPr lang="pl-PL" dirty="0">
                <a:solidFill>
                  <a:schemeClr val="tx2"/>
                </a:solidFill>
              </a:rPr>
              <a:t>większość wstrząsów, które odczuwamy podczas trzęsienia ziemi. 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pl-PL" dirty="0" smtClean="0">
                <a:solidFill>
                  <a:schemeClr val="tx2"/>
                </a:solidFill>
              </a:rPr>
              <a:t> Są </a:t>
            </a:r>
            <a:r>
              <a:rPr lang="pl-PL" dirty="0">
                <a:solidFill>
                  <a:schemeClr val="tx2"/>
                </a:solidFill>
              </a:rPr>
              <a:t>bliźniaczo podobne do fal powstałych na powierzchni </a:t>
            </a:r>
            <a:r>
              <a:rPr lang="pl-PL" dirty="0" smtClean="0">
                <a:solidFill>
                  <a:schemeClr val="tx2"/>
                </a:solidFill>
              </a:rPr>
              <a:t>wody, </a:t>
            </a:r>
            <a:r>
              <a:rPr lang="pl-PL" dirty="0">
                <a:solidFill>
                  <a:schemeClr val="tx2"/>
                </a:solidFill>
              </a:rPr>
              <a:t>do której wrzucono kamień.</a:t>
            </a:r>
          </a:p>
        </p:txBody>
      </p:sp>
      <p:sp>
        <p:nvSpPr>
          <p:cNvPr id="8" name="Strzałka w lewo 7">
            <a:hlinkClick r:id="rId3" action="ppaction://hlinksldjump"/>
          </p:cNvPr>
          <p:cNvSpPr/>
          <p:nvPr/>
        </p:nvSpPr>
        <p:spPr>
          <a:xfrm>
            <a:off x="251520" y="6237312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Fale </a:t>
            </a:r>
            <a:r>
              <a:rPr lang="pl-PL" dirty="0" err="1" smtClean="0"/>
              <a:t>love’a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733" y="2564904"/>
            <a:ext cx="5890535" cy="3712652"/>
          </a:xfrm>
          <a:prstGeom prst="rect">
            <a:avLst/>
          </a:prstGeom>
          <a:noFill/>
          <a:ln w="34925" cmpd="dbl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95536" y="1340768"/>
            <a:ext cx="8424936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pl-PL" dirty="0" smtClean="0"/>
              <a:t> </a:t>
            </a:r>
            <a:r>
              <a:rPr lang="pl-PL" dirty="0" smtClean="0">
                <a:solidFill>
                  <a:schemeClr val="tx2"/>
                </a:solidFill>
              </a:rPr>
              <a:t>Odkryte w 1911 roku,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pl-PL" dirty="0" smtClean="0">
                <a:solidFill>
                  <a:schemeClr val="tx2"/>
                </a:solidFill>
              </a:rPr>
              <a:t> Wzbudzają ruchy </a:t>
            </a:r>
            <a:r>
              <a:rPr lang="pl-PL" dirty="0">
                <a:solidFill>
                  <a:schemeClr val="tx2"/>
                </a:solidFill>
              </a:rPr>
              <a:t>poziomych ciał, które są prostopadłe do rozchodzenia się </a:t>
            </a:r>
            <a:r>
              <a:rPr lang="pl-PL" dirty="0" smtClean="0">
                <a:solidFill>
                  <a:schemeClr val="tx2"/>
                </a:solidFill>
              </a:rPr>
              <a:t>fal,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pl-PL" dirty="0" smtClean="0">
                <a:solidFill>
                  <a:schemeClr val="tx2"/>
                </a:solidFill>
              </a:rPr>
              <a:t> Ciało poruszone </a:t>
            </a:r>
            <a:r>
              <a:rPr lang="pl-PL" dirty="0">
                <a:solidFill>
                  <a:schemeClr val="tx2"/>
                </a:solidFill>
              </a:rPr>
              <a:t>tego typu falą przypomina sinusoidę lub </a:t>
            </a:r>
            <a:r>
              <a:rPr lang="pl-PL" dirty="0" smtClean="0">
                <a:solidFill>
                  <a:schemeClr val="tx2"/>
                </a:solidFill>
              </a:rPr>
              <a:t>węża</a:t>
            </a:r>
            <a:r>
              <a:rPr lang="pl-PL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" name="Strzałka w lewo 7">
            <a:hlinkClick r:id="rId3" action="ppaction://hlinksldjump"/>
          </p:cNvPr>
          <p:cNvSpPr/>
          <p:nvPr/>
        </p:nvSpPr>
        <p:spPr>
          <a:xfrm>
            <a:off x="251520" y="6237312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richtera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7564" y="1556793"/>
            <a:ext cx="7848872" cy="57606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Skala trzęsienia Ziemi stworzona przez Richtera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256490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2"/>
                </a:solidFill>
              </a:rPr>
              <a:t>Określa się ją wzorem:</a:t>
            </a:r>
            <a:endParaRPr lang="pl-PL" sz="2400" dirty="0">
              <a:solidFill>
                <a:schemeClr val="tx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19872" y="3265820"/>
            <a:ext cx="2304256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Calibri" pitchFamily="34" charset="0"/>
                <a:cs typeface="Calibri" pitchFamily="34" charset="0"/>
              </a:rPr>
              <a:t>M = log(I/S)</a:t>
            </a:r>
            <a:endParaRPr lang="pl-PL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7544" y="3789040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2"/>
                </a:solidFill>
              </a:rPr>
              <a:t>W którym:</a:t>
            </a:r>
          </a:p>
          <a:p>
            <a:endParaRPr lang="pl-PL" sz="2400" dirty="0" smtClean="0">
              <a:solidFill>
                <a:schemeClr val="tx2"/>
              </a:solidFill>
            </a:endParaRPr>
          </a:p>
          <a:p>
            <a:r>
              <a:rPr lang="pl-PL" sz="2400" dirty="0" smtClean="0">
                <a:solidFill>
                  <a:schemeClr val="tx2"/>
                </a:solidFill>
              </a:rPr>
              <a:t>I – amplituda największego wychylenia zapisanego przez sejsmograf w odległości 100 km od epicentrum</a:t>
            </a:r>
          </a:p>
          <a:p>
            <a:endParaRPr lang="pl-PL" sz="2400" dirty="0" smtClean="0">
              <a:solidFill>
                <a:schemeClr val="tx2"/>
              </a:solidFill>
            </a:endParaRPr>
          </a:p>
          <a:p>
            <a:r>
              <a:rPr lang="pl-PL" sz="2400" dirty="0">
                <a:solidFill>
                  <a:schemeClr val="tx2"/>
                </a:solidFill>
              </a:rPr>
              <a:t>S – intensywność dla „przeciętnego trzęsienia” (którego amplitudą jest 1 mikron = 10</a:t>
            </a:r>
            <a:r>
              <a:rPr lang="pl-PL" sz="2400" baseline="30000" dirty="0">
                <a:solidFill>
                  <a:schemeClr val="tx2"/>
                </a:solidFill>
              </a:rPr>
              <a:t>-4</a:t>
            </a:r>
            <a:r>
              <a:rPr lang="pl-PL" sz="2400" dirty="0">
                <a:solidFill>
                  <a:schemeClr val="tx2"/>
                </a:solidFill>
              </a:rPr>
              <a:t> cm)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Logarytmiczna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04864"/>
            <a:ext cx="7075512" cy="122676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400" dirty="0" smtClean="0"/>
              <a:t>Z uwagi na fakt, iż jest to </a:t>
            </a:r>
            <a:r>
              <a:rPr lang="pl-PL" sz="2400" b="1" u="sng" dirty="0" smtClean="0"/>
              <a:t>skala logarytmiczna</a:t>
            </a:r>
            <a:r>
              <a:rPr lang="pl-PL" sz="2400" b="1" dirty="0" smtClean="0"/>
              <a:t>, </a:t>
            </a:r>
            <a:r>
              <a:rPr lang="pl-PL" sz="2400" dirty="0" smtClean="0"/>
              <a:t>każdy kolejny stopień skali oznacza </a:t>
            </a:r>
            <a:r>
              <a:rPr lang="pl-PL" sz="2400" i="1" dirty="0" smtClean="0"/>
              <a:t>dziesięciokrotnie</a:t>
            </a:r>
            <a:r>
              <a:rPr lang="pl-PL" sz="2400" dirty="0" smtClean="0"/>
              <a:t> silniejsze trzęsienie ziemi.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331640" y="4221088"/>
            <a:ext cx="7416824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</a:gradFill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pl-PL" sz="2000" dirty="0" smtClean="0"/>
              <a:t> </a:t>
            </a:r>
            <a:r>
              <a:rPr lang="pl-PL" sz="2400" dirty="0" smtClean="0">
                <a:solidFill>
                  <a:schemeClr val="tx2"/>
                </a:solidFill>
              </a:rPr>
              <a:t>Przykładowo trzęsienie ziemi w skali 6 jest 10 razy silniejsze niż od tego w skali 5.</a:t>
            </a:r>
            <a:endParaRPr lang="pl-PL" sz="1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708</Words>
  <Application>Microsoft Office PowerPoint</Application>
  <PresentationFormat>Pokaz na ekranie (4:3)</PresentationFormat>
  <Paragraphs>175</Paragraphs>
  <Slides>16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Wędrówka</vt:lpstr>
      <vt:lpstr>YETI NA TROPIE RICHTERA</vt:lpstr>
      <vt:lpstr>Zacznijmy od trzęsienia ziemi…</vt:lpstr>
      <vt:lpstr>Fale sejsmiczne</vt:lpstr>
      <vt:lpstr>Fale poprzeczne</vt:lpstr>
      <vt:lpstr>Fale Podłużne</vt:lpstr>
      <vt:lpstr>Fale rayleigha</vt:lpstr>
      <vt:lpstr>Fale love’a</vt:lpstr>
      <vt:lpstr>Skala richtera</vt:lpstr>
      <vt:lpstr>Skala Logarytmiczna</vt:lpstr>
      <vt:lpstr>zadanie</vt:lpstr>
      <vt:lpstr>Liczymy… </vt:lpstr>
      <vt:lpstr>Moment sejsmiczny</vt:lpstr>
      <vt:lpstr>DOŚWIADCZENIE</vt:lpstr>
      <vt:lpstr>DOŚWIADCZENIE</vt:lpstr>
      <vt:lpstr>Bibliografia</vt:lpstr>
      <vt:lpstr>Zapraszamy na seans…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YETI NA TROPIE RICHTERA</dc:title>
  <dc:creator>Marol</dc:creator>
  <cp:lastModifiedBy>Sebastian</cp:lastModifiedBy>
  <cp:revision>80</cp:revision>
  <dcterms:created xsi:type="dcterms:W3CDTF">2012-01-25T18:14:25Z</dcterms:created>
  <dcterms:modified xsi:type="dcterms:W3CDTF">2012-01-27T03:49:22Z</dcterms:modified>
</cp:coreProperties>
</file>