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1" r:id="rId5"/>
    <p:sldId id="264"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89"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DB4"/>
    <a:srgbClr val="282316"/>
    <a:srgbClr val="B1A173"/>
    <a:srgbClr val="C7BB99"/>
    <a:srgbClr val="918051"/>
    <a:srgbClr val="695C39"/>
    <a:srgbClr val="695D3B"/>
    <a:srgbClr val="DBCE99"/>
    <a:srgbClr val="3E3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47" autoAdjust="0"/>
    <p:restoredTop sz="94624" autoAdjust="0"/>
  </p:normalViewPr>
  <p:slideViewPr>
    <p:cSldViewPr>
      <p:cViewPr varScale="1">
        <p:scale>
          <a:sx n="71" d="100"/>
          <a:sy n="71" d="100"/>
        </p:scale>
        <p:origin x="-11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F0D25-A205-4ABA-9AF4-6A1FD5680202}" type="datetimeFigureOut">
              <a:rPr lang="pl-PL" smtClean="0"/>
              <a:pPr/>
              <a:t>2012-01-27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2B55B-F590-4666-9981-11E27B6E4935}" type="slidenum">
              <a:rPr lang="pl-PL" smtClean="0"/>
              <a:pPr/>
              <a:t>‹#›</a:t>
            </a:fld>
            <a:endParaRPr lang="pl-PL"/>
          </a:p>
        </p:txBody>
      </p:sp>
    </p:spTree>
    <p:extLst>
      <p:ext uri="{BB962C8B-B14F-4D97-AF65-F5344CB8AC3E}">
        <p14:creationId xmlns:p14="http://schemas.microsoft.com/office/powerpoint/2010/main" val="68591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7E2B55B-F590-4666-9981-11E27B6E4935}" type="slidenum">
              <a:rPr lang="pl-PL" smtClean="0"/>
              <a:pPr/>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AF2FAA0-6BE2-44B6-A53D-61D670E57596}" type="datetimeFigureOut">
              <a:rPr lang="pl-PL" smtClean="0"/>
              <a:pPr/>
              <a:t>2012-01-27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6C3BDB-82A9-4F31-93E2-1AB7AB7AAE8B}" type="slidenum">
              <a:rPr lang="pl-PL" smtClean="0"/>
              <a:pPr/>
              <a:t>‹#›</a:t>
            </a:fld>
            <a:endParaRPr lang="pl-PL"/>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2FAA0-6BE2-44B6-A53D-61D670E57596}" type="datetimeFigureOut">
              <a:rPr lang="pl-PL" smtClean="0"/>
              <a:pPr/>
              <a:t>2012-01-27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3BDB-82A9-4F31-93E2-1AB7AB7AAE8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Arkusz_programu_Microsoft_Excel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Obraz 4" descr="Żarówka1.jpg"/>
          <p:cNvPicPr>
            <a:picLocks noChangeAspect="1"/>
          </p:cNvPicPr>
          <p:nvPr/>
        </p:nvPicPr>
        <p:blipFill>
          <a:blip r:embed="rId3" cstate="print"/>
          <a:stretch>
            <a:fillRect/>
          </a:stretch>
        </p:blipFill>
        <p:spPr>
          <a:xfrm>
            <a:off x="1320800" y="177800"/>
            <a:ext cx="6502400" cy="6502400"/>
          </a:xfrm>
          <a:prstGeom prst="rect">
            <a:avLst/>
          </a:prstGeom>
        </p:spPr>
      </p:pic>
      <p:sp>
        <p:nvSpPr>
          <p:cNvPr id="6" name="Prostokąt 5"/>
          <p:cNvSpPr/>
          <p:nvPr/>
        </p:nvSpPr>
        <p:spPr>
          <a:xfrm rot="21346862">
            <a:off x="-216972" y="614973"/>
            <a:ext cx="9681292" cy="1323439"/>
          </a:xfrm>
          <a:prstGeom prst="rect">
            <a:avLst/>
          </a:prstGeom>
          <a:noFill/>
        </p:spPr>
        <p:txBody>
          <a:bodyPr wrap="square" lIns="91440" tIns="45720" rIns="91440" bIns="45720">
            <a:spAutoFit/>
          </a:bodyPr>
          <a:lstStyle/>
          <a:p>
            <a:pPr algn="ctr"/>
            <a:r>
              <a:rPr lang="pl-PL" sz="8000" b="1" cap="none" spc="0" dirty="0" smtClean="0">
                <a:ln w="10541" cmpd="sng">
                  <a:solidFill>
                    <a:srgbClr val="7D7D7D">
                      <a:tint val="100000"/>
                      <a:shade val="100000"/>
                      <a:satMod val="110000"/>
                    </a:srgbClr>
                  </a:solidFill>
                  <a:prstDash val="solid"/>
                </a:ln>
                <a:solidFill>
                  <a:schemeClr val="bg1"/>
                </a:solidFill>
                <a:effectLst/>
              </a:rPr>
              <a:t>LOG – iczność światła</a:t>
            </a:r>
            <a:endParaRPr lang="pl-PL" sz="8000" b="1" cap="none" spc="0" dirty="0">
              <a:ln w="10541" cmpd="sng">
                <a:solidFill>
                  <a:srgbClr val="7D7D7D">
                    <a:tint val="100000"/>
                    <a:shade val="100000"/>
                    <a:satMod val="110000"/>
                  </a:srgbClr>
                </a:solidFill>
                <a:prstDash val="solid"/>
              </a:ln>
              <a:solidFill>
                <a:schemeClr val="bg1"/>
              </a:solidFill>
              <a:effectLst/>
            </a:endParaRPr>
          </a:p>
        </p:txBody>
      </p:sp>
    </p:spTree>
  </p:cSld>
  <p:clrMapOvr>
    <a:masterClrMapping/>
  </p:clrMapOvr>
  <p:transition spd="slow"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395536" y="1844824"/>
            <a:ext cx="3168352" cy="2376264"/>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 name="Prostokąt zaokrąglony 8"/>
          <p:cNvSpPr/>
          <p:nvPr/>
        </p:nvSpPr>
        <p:spPr>
          <a:xfrm>
            <a:off x="395536" y="548680"/>
            <a:ext cx="8208912" cy="720080"/>
          </a:xfrm>
          <a:prstGeom prst="roundRect">
            <a:avLst/>
          </a:prstGeom>
          <a:gradFill>
            <a:gsLst>
              <a:gs pos="0">
                <a:srgbClr val="282316"/>
              </a:gs>
              <a:gs pos="75000">
                <a:srgbClr val="91805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latin typeface="Cambria" pitchFamily="18" charset="0"/>
              </a:rPr>
              <a:t>Transmitancja jest zależna od dwóch czynników:</a:t>
            </a:r>
            <a:endParaRPr lang="pl-PL" sz="2000" dirty="0">
              <a:latin typeface="Cambria" pitchFamily="18" charset="0"/>
            </a:endParaRPr>
          </a:p>
        </p:txBody>
      </p:sp>
      <p:sp>
        <p:nvSpPr>
          <p:cNvPr id="10" name="Prostokąt zaokrąglony 9"/>
          <p:cNvSpPr/>
          <p:nvPr/>
        </p:nvSpPr>
        <p:spPr>
          <a:xfrm>
            <a:off x="5364088" y="1844824"/>
            <a:ext cx="3168352" cy="2376264"/>
          </a:xfrm>
          <a:prstGeom prst="roundRect">
            <a:avLst/>
          </a:prstGeom>
          <a:gradFill>
            <a:gsLst>
              <a:gs pos="70000">
                <a:srgbClr val="282316"/>
              </a:gs>
              <a:gs pos="15000">
                <a:srgbClr val="91805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611560" y="2132856"/>
            <a:ext cx="2736304" cy="1631216"/>
          </a:xfrm>
          <a:prstGeom prst="rect">
            <a:avLst/>
          </a:prstGeom>
          <a:noFill/>
        </p:spPr>
        <p:txBody>
          <a:bodyPr wrap="square" rtlCol="0">
            <a:spAutoFit/>
          </a:bodyPr>
          <a:lstStyle/>
          <a:p>
            <a:pPr lvl="0">
              <a:buFont typeface="Wingdings" pitchFamily="2" charset="2"/>
              <a:buChar char="Ø"/>
            </a:pPr>
            <a:r>
              <a:rPr lang="pl-PL" sz="2000" dirty="0" smtClean="0">
                <a:solidFill>
                  <a:schemeClr val="bg1"/>
                </a:solidFill>
                <a:latin typeface="Cambria" pitchFamily="18" charset="0"/>
              </a:rPr>
              <a:t> stężenia roztworu     substancji przez którą światło przenika, w którym określamy zjawisko absorpcji</a:t>
            </a:r>
            <a:endParaRPr lang="pl-PL" sz="2000" dirty="0">
              <a:solidFill>
                <a:schemeClr val="bg1"/>
              </a:solidFill>
              <a:latin typeface="Cambria" pitchFamily="18" charset="0"/>
            </a:endParaRPr>
          </a:p>
        </p:txBody>
      </p:sp>
      <p:sp>
        <p:nvSpPr>
          <p:cNvPr id="14" name="pole tekstowe 13"/>
          <p:cNvSpPr txBox="1"/>
          <p:nvPr/>
        </p:nvSpPr>
        <p:spPr>
          <a:xfrm>
            <a:off x="5508104" y="2132856"/>
            <a:ext cx="2880320" cy="1631216"/>
          </a:xfrm>
          <a:prstGeom prst="rect">
            <a:avLst/>
          </a:prstGeom>
          <a:noFill/>
        </p:spPr>
        <p:txBody>
          <a:bodyPr wrap="square" rtlCol="0">
            <a:spAutoFit/>
          </a:bodyPr>
          <a:lstStyle/>
          <a:p>
            <a:pPr lvl="0">
              <a:buFont typeface="Wingdings" pitchFamily="2" charset="2"/>
              <a:buChar char="Ø"/>
            </a:pPr>
            <a:r>
              <a:rPr lang="pl-PL" sz="2000" dirty="0" smtClean="0">
                <a:solidFill>
                  <a:schemeClr val="bg1"/>
                </a:solidFill>
                <a:latin typeface="Cambria" pitchFamily="18" charset="0"/>
              </a:rPr>
              <a:t> grubości warstwy roztworu absorbującego – czyli drogi jaką światło musi pokonać w roztworze</a:t>
            </a:r>
            <a:endParaRPr lang="pl-PL" dirty="0">
              <a:solidFill>
                <a:schemeClr val="bg1"/>
              </a:solidFill>
            </a:endParaRPr>
          </a:p>
        </p:txBody>
      </p:sp>
      <p:sp>
        <p:nvSpPr>
          <p:cNvPr id="15" name="Prostokąt zaokrąglony 14"/>
          <p:cNvSpPr/>
          <p:nvPr/>
        </p:nvSpPr>
        <p:spPr>
          <a:xfrm>
            <a:off x="395536" y="5157192"/>
            <a:ext cx="8136904" cy="1080120"/>
          </a:xfrm>
          <a:prstGeom prst="roundRect">
            <a:avLst/>
          </a:prstGeom>
          <a:gradFill>
            <a:gsLst>
              <a:gs pos="70000">
                <a:srgbClr val="282316"/>
              </a:gs>
              <a:gs pos="15000">
                <a:srgbClr val="91805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827584" y="5301208"/>
            <a:ext cx="7272808" cy="707886"/>
          </a:xfrm>
          <a:prstGeom prst="rect">
            <a:avLst/>
          </a:prstGeom>
          <a:noFill/>
        </p:spPr>
        <p:txBody>
          <a:bodyPr wrap="square" rtlCol="0">
            <a:spAutoFit/>
          </a:bodyPr>
          <a:lstStyle/>
          <a:p>
            <a:r>
              <a:rPr lang="pl-PL" sz="2000" dirty="0" smtClean="0">
                <a:solidFill>
                  <a:schemeClr val="bg1"/>
                </a:solidFill>
                <a:latin typeface="Cambria" pitchFamily="18" charset="0"/>
              </a:rPr>
              <a:t>Wartość transmitancji nie jest wprost proporcjonalna do stężenia roztworu.</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1800" decel="100000" fill="hold"/>
                                        <p:tgtEl>
                                          <p:spTgt spid="4"/>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ppt_x</p:attrName>
                                        </p:attrNameLst>
                                      </p:cBhvr>
                                      <p:tavLst>
                                        <p:tav tm="0">
                                          <p:val>
                                            <p:strVal val="#ppt_x"/>
                                          </p:val>
                                        </p:tav>
                                        <p:tav tm="100000">
                                          <p:val>
                                            <p:strVal val="#ppt_x"/>
                                          </p:val>
                                        </p:tav>
                                      </p:tavLst>
                                    </p:anim>
                                    <p:anim calcmode="lin" valueType="num">
                                      <p:cBhvr>
                                        <p:cTn id="22" dur="1800" decel="100000" fill="hold"/>
                                        <p:tgtEl>
                                          <p:spTgt spid="11"/>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ppt_x</p:attrName>
                                        </p:attrNameLst>
                                      </p:cBhvr>
                                      <p:tavLst>
                                        <p:tav tm="0">
                                          <p:val>
                                            <p:strVal val="#ppt_x"/>
                                          </p:val>
                                        </p:tav>
                                        <p:tav tm="100000">
                                          <p:val>
                                            <p:strVal val="#ppt_x"/>
                                          </p:val>
                                        </p:tav>
                                      </p:tavLst>
                                    </p:anim>
                                    <p:anim calcmode="lin" valueType="num">
                                      <p:cBhvr>
                                        <p:cTn id="28" dur="1800" decel="100000" fill="hold"/>
                                        <p:tgtEl>
                                          <p:spTgt spid="10"/>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ppt_x</p:attrName>
                                        </p:attrNameLst>
                                      </p:cBhvr>
                                      <p:tavLst>
                                        <p:tav tm="0">
                                          <p:val>
                                            <p:strVal val="#ppt_x"/>
                                          </p:val>
                                        </p:tav>
                                        <p:tav tm="100000">
                                          <p:val>
                                            <p:strVal val="#ppt_x"/>
                                          </p:val>
                                        </p:tav>
                                      </p:tavLst>
                                    </p:anim>
                                    <p:anim calcmode="lin" valueType="num">
                                      <p:cBhvr>
                                        <p:cTn id="34" dur="1800" decel="100000" fill="hold"/>
                                        <p:tgtEl>
                                          <p:spTgt spid="14"/>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37"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ppt_x</p:attrName>
                                        </p:attrNameLst>
                                      </p:cBhvr>
                                      <p:tavLst>
                                        <p:tav tm="0">
                                          <p:val>
                                            <p:strVal val="#ppt_x"/>
                                          </p:val>
                                        </p:tav>
                                        <p:tav tm="100000">
                                          <p:val>
                                            <p:strVal val="#ppt_x"/>
                                          </p:val>
                                        </p:tav>
                                      </p:tavLst>
                                    </p:anim>
                                    <p:anim calcmode="lin" valueType="num">
                                      <p:cBhvr>
                                        <p:cTn id="41" dur="1800" decel="100000" fill="hold"/>
                                        <p:tgtEl>
                                          <p:spTgt spid="15"/>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anim calcmode="lin" valueType="num">
                                      <p:cBhvr>
                                        <p:cTn id="46" dur="2000" fill="hold"/>
                                        <p:tgtEl>
                                          <p:spTgt spid="16"/>
                                        </p:tgtEl>
                                        <p:attrNameLst>
                                          <p:attrName>ppt_x</p:attrName>
                                        </p:attrNameLst>
                                      </p:cBhvr>
                                      <p:tavLst>
                                        <p:tav tm="0">
                                          <p:val>
                                            <p:strVal val="#ppt_x"/>
                                          </p:val>
                                        </p:tav>
                                        <p:tav tm="100000">
                                          <p:val>
                                            <p:strVal val="#ppt_x"/>
                                          </p:val>
                                        </p:tav>
                                      </p:tavLst>
                                    </p:anim>
                                    <p:anim calcmode="lin" valueType="num">
                                      <p:cBhvr>
                                        <p:cTn id="47" dur="1800" decel="100000" fill="hold"/>
                                        <p:tgtEl>
                                          <p:spTgt spid="16"/>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4"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467544" y="1556792"/>
            <a:ext cx="8208912" cy="2304256"/>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 name="Prostokąt zaokrąglony 8"/>
          <p:cNvSpPr/>
          <p:nvPr/>
        </p:nvSpPr>
        <p:spPr>
          <a:xfrm>
            <a:off x="467544" y="332656"/>
            <a:ext cx="8208912" cy="792088"/>
          </a:xfrm>
          <a:prstGeom prst="roundRect">
            <a:avLst/>
          </a:prstGeom>
          <a:gradFill>
            <a:gsLst>
              <a:gs pos="0">
                <a:srgbClr val="282316"/>
              </a:gs>
              <a:gs pos="75000">
                <a:srgbClr val="91805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b="1" dirty="0">
              <a:latin typeface="Cambria" pitchFamily="18" charset="0"/>
            </a:endParaRPr>
          </a:p>
        </p:txBody>
      </p:sp>
      <p:sp>
        <p:nvSpPr>
          <p:cNvPr id="12" name="pole tekstowe 11"/>
          <p:cNvSpPr txBox="1"/>
          <p:nvPr/>
        </p:nvSpPr>
        <p:spPr>
          <a:xfrm>
            <a:off x="1043608" y="1844824"/>
            <a:ext cx="7128792" cy="1692771"/>
          </a:xfrm>
          <a:prstGeom prst="rect">
            <a:avLst/>
          </a:prstGeom>
          <a:noFill/>
        </p:spPr>
        <p:txBody>
          <a:bodyPr wrap="square" rtlCol="0">
            <a:spAutoFit/>
          </a:bodyPr>
          <a:lstStyle/>
          <a:p>
            <a:r>
              <a:rPr lang="pl-PL" sz="2400" b="1" dirty="0" smtClean="0">
                <a:solidFill>
                  <a:schemeClr val="bg1"/>
                </a:solidFill>
                <a:latin typeface="Cambria" pitchFamily="18" charset="0"/>
              </a:rPr>
              <a:t>Absorbancja</a:t>
            </a:r>
            <a:r>
              <a:rPr lang="pl-PL" sz="2000" dirty="0" smtClean="0">
                <a:solidFill>
                  <a:schemeClr val="bg1"/>
                </a:solidFill>
                <a:latin typeface="Cambria" pitchFamily="18" charset="0"/>
              </a:rPr>
              <a:t> – (ekstynkcja) jednostka addywna absorpcji; przydatna aby obliczyć wartość spadku natężenia światła po jego przeniknięciu przez dany roztwór. Wartość ta, podobnie jak transmitancja zależy od warstwy roztworu absorbującego, oraz stężenia tego roztworu.</a:t>
            </a:r>
            <a:endParaRPr lang="pl-PL" sz="2000" dirty="0">
              <a:solidFill>
                <a:schemeClr val="bg1"/>
              </a:solidFill>
              <a:latin typeface="Cambria"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8" name="Obraz 7" descr="lambert1.GIF"/>
          <p:cNvPicPr>
            <a:picLocks noChangeAspect="1"/>
          </p:cNvPicPr>
          <p:nvPr/>
        </p:nvPicPr>
        <p:blipFill>
          <a:blip r:embed="rId2" cstate="print"/>
          <a:stretch>
            <a:fillRect/>
          </a:stretch>
        </p:blipFill>
        <p:spPr>
          <a:xfrm>
            <a:off x="2123728" y="4221088"/>
            <a:ext cx="4896544" cy="2214517"/>
          </a:xfrm>
          <a:prstGeom prst="rect">
            <a:avLst/>
          </a:prstGeom>
        </p:spPr>
      </p:pic>
      <p:sp>
        <p:nvSpPr>
          <p:cNvPr id="10" name="pole tekstowe 9"/>
          <p:cNvSpPr txBox="1"/>
          <p:nvPr/>
        </p:nvSpPr>
        <p:spPr>
          <a:xfrm>
            <a:off x="539552" y="332656"/>
            <a:ext cx="7704856"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ABSORBANCJA</a:t>
            </a:r>
            <a:endParaRPr lang="pl-PL" sz="4000" b="1"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1+#ppt_w/2"/>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395536" y="1628800"/>
            <a:ext cx="8208912" cy="2736304"/>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 name="Prostokąt zaokrąglony 8"/>
          <p:cNvSpPr/>
          <p:nvPr/>
        </p:nvSpPr>
        <p:spPr>
          <a:xfrm>
            <a:off x="467544" y="404664"/>
            <a:ext cx="8208912" cy="792088"/>
          </a:xfrm>
          <a:prstGeom prst="roundRect">
            <a:avLst/>
          </a:prstGeom>
          <a:gradFill>
            <a:gsLst>
              <a:gs pos="0">
                <a:srgbClr val="282316"/>
              </a:gs>
              <a:gs pos="75000">
                <a:srgbClr val="91805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b="1" dirty="0">
              <a:latin typeface="Cambria" pitchFamily="18" charset="0"/>
            </a:endParaRPr>
          </a:p>
        </p:txBody>
      </p:sp>
      <p:sp>
        <p:nvSpPr>
          <p:cNvPr id="12" name="pole tekstowe 11"/>
          <p:cNvSpPr txBox="1"/>
          <p:nvPr/>
        </p:nvSpPr>
        <p:spPr>
          <a:xfrm>
            <a:off x="539552" y="1844824"/>
            <a:ext cx="7920880" cy="400110"/>
          </a:xfrm>
          <a:prstGeom prst="rect">
            <a:avLst/>
          </a:prstGeom>
          <a:noFill/>
        </p:spPr>
        <p:txBody>
          <a:bodyPr wrap="square" rtlCol="0">
            <a:spAutoFit/>
          </a:bodyPr>
          <a:lstStyle/>
          <a:p>
            <a:r>
              <a:rPr lang="pl-PL" sz="2000" dirty="0" smtClean="0">
                <a:solidFill>
                  <a:schemeClr val="bg1"/>
                </a:solidFill>
                <a:latin typeface="Cambria" pitchFamily="18" charset="0"/>
              </a:rPr>
              <a:t>Aby najlepiej wytłumaczyć pojęcie addywności posłużymy się wzorem:</a:t>
            </a:r>
            <a:endParaRPr lang="pl-PL" sz="2000" dirty="0">
              <a:solidFill>
                <a:schemeClr val="bg1"/>
              </a:solidFill>
              <a:latin typeface="Cambria"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30721" name="Picture 1"/>
          <p:cNvPicPr>
            <a:picLocks noChangeAspect="1" noChangeArrowheads="1"/>
          </p:cNvPicPr>
          <p:nvPr/>
        </p:nvPicPr>
        <p:blipFill>
          <a:blip r:embed="rId2" cstate="print"/>
          <a:stretch>
            <a:fillRect/>
          </a:stretch>
        </p:blipFill>
        <p:spPr bwMode="auto">
          <a:xfrm>
            <a:off x="2339752" y="2348880"/>
            <a:ext cx="4024864" cy="864096"/>
          </a:xfrm>
          <a:prstGeom prst="rect">
            <a:avLst/>
          </a:prstGeom>
          <a:noFill/>
          <a:ln cmpd="thickThin">
            <a:solidFill>
              <a:schemeClr val="tx1"/>
            </a:solidFill>
          </a:ln>
        </p:spPr>
      </p:pic>
      <p:sp>
        <p:nvSpPr>
          <p:cNvPr id="10" name="pole tekstowe 9"/>
          <p:cNvSpPr txBox="1"/>
          <p:nvPr/>
        </p:nvSpPr>
        <p:spPr>
          <a:xfrm>
            <a:off x="611560" y="3429000"/>
            <a:ext cx="7704856" cy="707886"/>
          </a:xfrm>
          <a:prstGeom prst="rect">
            <a:avLst/>
          </a:prstGeom>
          <a:noFill/>
        </p:spPr>
        <p:txBody>
          <a:bodyPr wrap="square" rtlCol="0">
            <a:spAutoFit/>
          </a:bodyPr>
          <a:lstStyle/>
          <a:p>
            <a:r>
              <a:rPr lang="pl-PL" sz="2000" dirty="0" smtClean="0">
                <a:solidFill>
                  <a:schemeClr val="bg1"/>
                </a:solidFill>
                <a:latin typeface="Cambria" pitchFamily="18" charset="0"/>
              </a:rPr>
              <a:t>Funkcja jest addytywna jeżeli spełnia zależność: funkcja sumy składników jest równa sumie funkcji pojedynczych składników.</a:t>
            </a:r>
            <a:endParaRPr lang="pl-PL" sz="2000" dirty="0">
              <a:solidFill>
                <a:schemeClr val="bg1"/>
              </a:solidFill>
              <a:latin typeface="Cambria" pitchFamily="18" charset="0"/>
            </a:endParaRPr>
          </a:p>
        </p:txBody>
      </p:sp>
      <p:sp>
        <p:nvSpPr>
          <p:cNvPr id="11" name="Prostokąt zaokrąglony 10"/>
          <p:cNvSpPr/>
          <p:nvPr/>
        </p:nvSpPr>
        <p:spPr>
          <a:xfrm>
            <a:off x="395536" y="4725144"/>
            <a:ext cx="8208912" cy="1656184"/>
          </a:xfrm>
          <a:prstGeom prst="roundRect">
            <a:avLst/>
          </a:prstGeom>
          <a:gradFill flip="none" rotWithShape="1">
            <a:gsLst>
              <a:gs pos="0">
                <a:srgbClr val="282316"/>
              </a:gs>
              <a:gs pos="75000">
                <a:srgbClr val="695C39"/>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611560" y="5013176"/>
            <a:ext cx="7704856" cy="1015663"/>
          </a:xfrm>
          <a:prstGeom prst="rect">
            <a:avLst/>
          </a:prstGeom>
          <a:noFill/>
        </p:spPr>
        <p:txBody>
          <a:bodyPr wrap="square" rtlCol="0">
            <a:spAutoFit/>
          </a:bodyPr>
          <a:lstStyle/>
          <a:p>
            <a:r>
              <a:rPr lang="pl-PL" sz="2000" dirty="0" smtClean="0">
                <a:solidFill>
                  <a:schemeClr val="bg1"/>
                </a:solidFill>
                <a:latin typeface="Cambria" pitchFamily="18" charset="0"/>
              </a:rPr>
              <a:t>Oznacza to że w przypadku roztworu w którym występuje więcej niż jeden składnik absorbujący promieniowanie, wartość absorbancji jest sumą wartości absorbancji poszczególnych składników.</a:t>
            </a:r>
            <a:endParaRPr lang="pl-PL" sz="2000" dirty="0">
              <a:solidFill>
                <a:schemeClr val="bg1"/>
              </a:solidFill>
              <a:latin typeface="Cambria" pitchFamily="18" charset="0"/>
            </a:endParaRPr>
          </a:p>
        </p:txBody>
      </p:sp>
      <p:sp>
        <p:nvSpPr>
          <p:cNvPr id="14" name="pole tekstowe 13"/>
          <p:cNvSpPr txBox="1"/>
          <p:nvPr/>
        </p:nvSpPr>
        <p:spPr>
          <a:xfrm>
            <a:off x="683568" y="404664"/>
            <a:ext cx="7848872"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ADDYWNOŚĆ</a:t>
            </a:r>
            <a:endParaRPr lang="pl-PL" sz="4000" b="1"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18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1800" decel="100000" fill="hold"/>
                                        <p:tgtEl>
                                          <p:spTgt spid="4"/>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ppt_x</p:attrName>
                                        </p:attrNameLst>
                                      </p:cBhvr>
                                      <p:tavLst>
                                        <p:tav tm="0">
                                          <p:val>
                                            <p:strVal val="#ppt_x"/>
                                          </p:val>
                                        </p:tav>
                                        <p:tav tm="100000">
                                          <p:val>
                                            <p:strVal val="#ppt_x"/>
                                          </p:val>
                                        </p:tav>
                                      </p:tavLst>
                                    </p:anim>
                                    <p:anim calcmode="lin" valueType="num">
                                      <p:cBhvr>
                                        <p:cTn id="21" dur="1800" decel="100000" fill="hold"/>
                                        <p:tgtEl>
                                          <p:spTgt spid="12"/>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0721"/>
                                        </p:tgtEl>
                                        <p:attrNameLst>
                                          <p:attrName>style.visibility</p:attrName>
                                        </p:attrNameLst>
                                      </p:cBhvr>
                                      <p:to>
                                        <p:strVal val="visible"/>
                                      </p:to>
                                    </p:set>
                                    <p:animEffect transition="in" filter="fade">
                                      <p:cBhvr>
                                        <p:cTn id="25" dur="2000"/>
                                        <p:tgtEl>
                                          <p:spTgt spid="30721"/>
                                        </p:tgtEl>
                                      </p:cBhvr>
                                    </p:animEffect>
                                    <p:anim calcmode="lin" valueType="num">
                                      <p:cBhvr>
                                        <p:cTn id="26" dur="2000" fill="hold"/>
                                        <p:tgtEl>
                                          <p:spTgt spid="30721"/>
                                        </p:tgtEl>
                                        <p:attrNameLst>
                                          <p:attrName>ppt_x</p:attrName>
                                        </p:attrNameLst>
                                      </p:cBhvr>
                                      <p:tavLst>
                                        <p:tav tm="0">
                                          <p:val>
                                            <p:strVal val="#ppt_x"/>
                                          </p:val>
                                        </p:tav>
                                        <p:tav tm="100000">
                                          <p:val>
                                            <p:strVal val="#ppt_x"/>
                                          </p:val>
                                        </p:tav>
                                      </p:tavLst>
                                    </p:anim>
                                    <p:anim calcmode="lin" valueType="num">
                                      <p:cBhvr>
                                        <p:cTn id="27" dur="1800" decel="100000" fill="hold"/>
                                        <p:tgtEl>
                                          <p:spTgt spid="30721"/>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3072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1800" decel="100000" fill="hold"/>
                                        <p:tgtEl>
                                          <p:spTgt spid="10"/>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35" fill="hold">
                            <p:stCondLst>
                              <p:cond delay="38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ppt_x</p:attrName>
                                        </p:attrNameLst>
                                      </p:cBhvr>
                                      <p:tavLst>
                                        <p:tav tm="0">
                                          <p:val>
                                            <p:strVal val="#ppt_x"/>
                                          </p:val>
                                        </p:tav>
                                        <p:tav tm="100000">
                                          <p:val>
                                            <p:strVal val="#ppt_x"/>
                                          </p:val>
                                        </p:tav>
                                      </p:tavLst>
                                    </p:anim>
                                    <p:anim calcmode="lin" valueType="num">
                                      <p:cBhvr>
                                        <p:cTn id="40" dur="1800" decel="100000" fill="hold"/>
                                        <p:tgtEl>
                                          <p:spTgt spid="11"/>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1800" decel="100000" fill="hold"/>
                                        <p:tgtEl>
                                          <p:spTgt spid="13"/>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0" grpId="0"/>
      <p:bldP spid="11"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395536" y="1628800"/>
            <a:ext cx="8280920" cy="2304256"/>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dirty="0" smtClean="0">
              <a:solidFill>
                <a:schemeClr val="bg1"/>
              </a:solidFill>
              <a:latin typeface="Cambria" pitchFamily="18" charset="0"/>
            </a:endParaRPr>
          </a:p>
          <a:p>
            <a:pPr algn="ctr"/>
            <a:endParaRPr lang="pl-PL" sz="2000" dirty="0" smtClean="0">
              <a:solidFill>
                <a:schemeClr val="bg1"/>
              </a:solidFill>
              <a:latin typeface="Cambria" pitchFamily="18" charset="0"/>
            </a:endParaRPr>
          </a:p>
          <a:p>
            <a:r>
              <a:rPr lang="pl-PL" sz="2000" dirty="0" smtClean="0">
                <a:solidFill>
                  <a:schemeClr val="bg1"/>
                </a:solidFill>
                <a:latin typeface="Cambria" pitchFamily="18" charset="0"/>
              </a:rPr>
              <a:t>                                                        A – wartość absorbancji;</a:t>
            </a:r>
          </a:p>
          <a:p>
            <a:r>
              <a:rPr lang="pl-PL" sz="2000" dirty="0" smtClean="0">
                <a:solidFill>
                  <a:schemeClr val="bg1"/>
                </a:solidFill>
                <a:latin typeface="Cambria" pitchFamily="18" charset="0"/>
              </a:rPr>
              <a:t>                                                        T – wartość transmitancji</a:t>
            </a:r>
            <a:endParaRPr lang="pl-PL" sz="2000" dirty="0">
              <a:solidFill>
                <a:schemeClr val="bg1"/>
              </a:solidFill>
              <a:latin typeface="Cambria" pitchFamily="18" charset="0"/>
            </a:endParaRP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 name="Prostokąt zaokrąglony 8"/>
          <p:cNvSpPr/>
          <p:nvPr/>
        </p:nvSpPr>
        <p:spPr>
          <a:xfrm>
            <a:off x="395536" y="476672"/>
            <a:ext cx="8280920" cy="792088"/>
          </a:xfrm>
          <a:prstGeom prst="roundRect">
            <a:avLst/>
          </a:prstGeom>
          <a:gradFill>
            <a:gsLst>
              <a:gs pos="0">
                <a:srgbClr val="282316"/>
              </a:gs>
              <a:gs pos="75000">
                <a:srgbClr val="91805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b="1" dirty="0">
              <a:latin typeface="Cambria"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683568" y="1772816"/>
            <a:ext cx="7632848" cy="707886"/>
          </a:xfrm>
          <a:prstGeom prst="rect">
            <a:avLst/>
          </a:prstGeom>
          <a:noFill/>
        </p:spPr>
        <p:txBody>
          <a:bodyPr wrap="square" rtlCol="0">
            <a:spAutoFit/>
          </a:bodyPr>
          <a:lstStyle/>
          <a:p>
            <a:r>
              <a:rPr lang="pl-PL" sz="2000" dirty="0" err="1" smtClean="0">
                <a:solidFill>
                  <a:schemeClr val="bg1"/>
                </a:solidFill>
                <a:latin typeface="Cambria" pitchFamily="18" charset="0"/>
              </a:rPr>
              <a:t>Absorbancja</a:t>
            </a:r>
            <a:r>
              <a:rPr lang="pl-PL" sz="2000" dirty="0" smtClean="0">
                <a:solidFill>
                  <a:schemeClr val="bg1"/>
                </a:solidFill>
                <a:latin typeface="Cambria" pitchFamily="18" charset="0"/>
              </a:rPr>
              <a:t> jest ściśle powiązana z transmitancją. Przedstawić ją możemy za pomocą wzoru:</a:t>
            </a:r>
            <a:endParaRPr lang="pl-PL" sz="2000" dirty="0">
              <a:solidFill>
                <a:schemeClr val="bg1"/>
              </a:solidFill>
              <a:latin typeface="Cambria" pitchFamily="18"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5" name="Picture 1"/>
          <p:cNvPicPr>
            <a:picLocks noChangeAspect="1" noChangeArrowheads="1"/>
          </p:cNvPicPr>
          <p:nvPr/>
        </p:nvPicPr>
        <p:blipFill>
          <a:blip r:embed="rId2" cstate="print"/>
          <a:stretch>
            <a:fillRect/>
          </a:stretch>
        </p:blipFill>
        <p:spPr bwMode="auto">
          <a:xfrm>
            <a:off x="1043608" y="2636912"/>
            <a:ext cx="1248140" cy="936104"/>
          </a:xfrm>
          <a:prstGeom prst="rect">
            <a:avLst/>
          </a:prstGeom>
          <a:noFill/>
          <a:ln cmpd="thickThin">
            <a:solidFill>
              <a:schemeClr val="tx1"/>
            </a:solidFill>
          </a:ln>
        </p:spPr>
      </p:pic>
      <p:sp>
        <p:nvSpPr>
          <p:cNvPr id="10" name="Prostokąt zaokrąglony 9"/>
          <p:cNvSpPr/>
          <p:nvPr/>
        </p:nvSpPr>
        <p:spPr>
          <a:xfrm>
            <a:off x="395536" y="4221088"/>
            <a:ext cx="8280920" cy="2376264"/>
          </a:xfrm>
          <a:prstGeom prst="roundRect">
            <a:avLst/>
          </a:prstGeom>
          <a:gradFill flip="none" rotWithShape="1">
            <a:gsLst>
              <a:gs pos="0">
                <a:srgbClr val="282316"/>
              </a:gs>
              <a:gs pos="85000">
                <a:srgbClr val="91805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000" dirty="0">
              <a:solidFill>
                <a:schemeClr val="bg1"/>
              </a:solidFill>
              <a:latin typeface="Cambria" pitchFamily="18" charset="0"/>
            </a:endParaRPr>
          </a:p>
        </p:txBody>
      </p:sp>
      <p:sp>
        <p:nvSpPr>
          <p:cNvPr id="11" name="pole tekstowe 10"/>
          <p:cNvSpPr txBox="1"/>
          <p:nvPr/>
        </p:nvSpPr>
        <p:spPr>
          <a:xfrm>
            <a:off x="755576" y="4509120"/>
            <a:ext cx="7416824" cy="707886"/>
          </a:xfrm>
          <a:prstGeom prst="rect">
            <a:avLst/>
          </a:prstGeom>
          <a:noFill/>
        </p:spPr>
        <p:txBody>
          <a:bodyPr wrap="square" rtlCol="0">
            <a:spAutoFit/>
          </a:bodyPr>
          <a:lstStyle/>
          <a:p>
            <a:r>
              <a:rPr lang="pl-PL" sz="2000" dirty="0" smtClean="0">
                <a:solidFill>
                  <a:schemeClr val="bg1"/>
                </a:solidFill>
                <a:latin typeface="Cambria" pitchFamily="18" charset="0"/>
              </a:rPr>
              <a:t>Uwzględniając wzór na transmitancję, możemy, podstawiając, wyprowadzić nowy wzór na absorbancję:</a:t>
            </a:r>
            <a:endParaRPr lang="pl-PL" sz="2000" dirty="0">
              <a:solidFill>
                <a:schemeClr val="bg1"/>
              </a:solidFill>
              <a:latin typeface="Cambria" pitchFamily="18"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7" name="Picture 3"/>
          <p:cNvPicPr>
            <a:picLocks noChangeAspect="1" noChangeArrowheads="1"/>
          </p:cNvPicPr>
          <p:nvPr/>
        </p:nvPicPr>
        <p:blipFill>
          <a:blip r:embed="rId3" cstate="print"/>
          <a:stretch>
            <a:fillRect/>
          </a:stretch>
        </p:blipFill>
        <p:spPr bwMode="auto">
          <a:xfrm>
            <a:off x="899592" y="5373216"/>
            <a:ext cx="1368152" cy="1030336"/>
          </a:xfrm>
          <a:prstGeom prst="rect">
            <a:avLst/>
          </a:prstGeom>
          <a:noFill/>
          <a:ln cmpd="thickThin">
            <a:solidFill>
              <a:schemeClr val="tx1"/>
            </a:solidFill>
          </a:ln>
        </p:spPr>
      </p:pic>
      <p:sp>
        <p:nvSpPr>
          <p:cNvPr id="14" name="pole tekstowe 13"/>
          <p:cNvSpPr txBox="1"/>
          <p:nvPr/>
        </p:nvSpPr>
        <p:spPr>
          <a:xfrm>
            <a:off x="3419872" y="5373216"/>
            <a:ext cx="4176464" cy="1015663"/>
          </a:xfrm>
          <a:prstGeom prst="rect">
            <a:avLst/>
          </a:prstGeom>
          <a:noFill/>
        </p:spPr>
        <p:txBody>
          <a:bodyPr wrap="square" rtlCol="0">
            <a:spAutoFit/>
          </a:bodyPr>
          <a:lstStyle/>
          <a:p>
            <a:r>
              <a:rPr lang="pl-PL" sz="2000" dirty="0" smtClean="0">
                <a:solidFill>
                  <a:schemeClr val="bg1"/>
                </a:solidFill>
                <a:latin typeface="Cambria" pitchFamily="18" charset="0"/>
              </a:rPr>
              <a:t>A – wartość absorbancji;</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0</a:t>
            </a:r>
            <a:r>
              <a:rPr lang="pl-PL" sz="2000" dirty="0" smtClean="0">
                <a:solidFill>
                  <a:schemeClr val="bg1"/>
                </a:solidFill>
                <a:latin typeface="Cambria" pitchFamily="18" charset="0"/>
              </a:rPr>
              <a:t> – natężenie fali padającej;</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1</a:t>
            </a:r>
            <a:r>
              <a:rPr lang="pl-PL" sz="2000" dirty="0" smtClean="0">
                <a:solidFill>
                  <a:schemeClr val="bg1"/>
                </a:solidFill>
                <a:latin typeface="Cambria" pitchFamily="18" charset="0"/>
              </a:rPr>
              <a:t> – natężenie fali przepuszczanej.</a:t>
            </a:r>
            <a:endParaRPr lang="pl-PL" sz="2000" dirty="0">
              <a:solidFill>
                <a:schemeClr val="bg1"/>
              </a:solidFill>
              <a:latin typeface="Cambria" pitchFamily="18" charset="0"/>
            </a:endParaRPr>
          </a:p>
        </p:txBody>
      </p:sp>
      <p:sp>
        <p:nvSpPr>
          <p:cNvPr id="15" name="pole tekstowe 14"/>
          <p:cNvSpPr txBox="1"/>
          <p:nvPr/>
        </p:nvSpPr>
        <p:spPr>
          <a:xfrm>
            <a:off x="539552" y="548680"/>
            <a:ext cx="7992888"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ABSORBANCJA</a:t>
            </a:r>
            <a:endParaRPr lang="pl-PL" sz="4000" b="1"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ppt_w</p:attrName>
                                        </p:attrNameLst>
                                      </p:cBhvr>
                                      <p:tavLst>
                                        <p:tav tm="0" fmla="#ppt_w*sin(2.5*pi*$)">
                                          <p:val>
                                            <p:fltVal val="0"/>
                                          </p:val>
                                        </p:tav>
                                        <p:tav tm="100000">
                                          <p:val>
                                            <p:fltVal val="1"/>
                                          </p:val>
                                        </p:tav>
                                      </p:tavLst>
                                    </p:anim>
                                    <p:anim calcmode="lin" valueType="num">
                                      <p:cBhvr>
                                        <p:cTn id="9" dur="1000" fill="hold"/>
                                        <p:tgtEl>
                                          <p:spTgt spid="1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1800" decel="100000" fill="hold"/>
                                        <p:tgtEl>
                                          <p:spTgt spid="4"/>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1800" decel="100000" fill="hold"/>
                                        <p:tgtEl>
                                          <p:spTgt spid="8"/>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025"/>
                                        </p:tgtEl>
                                        <p:attrNameLst>
                                          <p:attrName>style.visibility</p:attrName>
                                        </p:attrNameLst>
                                      </p:cBhvr>
                                      <p:to>
                                        <p:strVal val="visible"/>
                                      </p:to>
                                    </p:set>
                                    <p:animEffect transition="in" filter="fade">
                                      <p:cBhvr>
                                        <p:cTn id="25" dur="2000"/>
                                        <p:tgtEl>
                                          <p:spTgt spid="1025"/>
                                        </p:tgtEl>
                                      </p:cBhvr>
                                    </p:animEffect>
                                    <p:anim calcmode="lin" valueType="num">
                                      <p:cBhvr>
                                        <p:cTn id="26" dur="2000" fill="hold"/>
                                        <p:tgtEl>
                                          <p:spTgt spid="1025"/>
                                        </p:tgtEl>
                                        <p:attrNameLst>
                                          <p:attrName>ppt_x</p:attrName>
                                        </p:attrNameLst>
                                      </p:cBhvr>
                                      <p:tavLst>
                                        <p:tav tm="0">
                                          <p:val>
                                            <p:strVal val="#ppt_x"/>
                                          </p:val>
                                        </p:tav>
                                        <p:tav tm="100000">
                                          <p:val>
                                            <p:strVal val="#ppt_x"/>
                                          </p:val>
                                        </p:tav>
                                      </p:tavLst>
                                    </p:anim>
                                    <p:anim calcmode="lin" valueType="num">
                                      <p:cBhvr>
                                        <p:cTn id="27" dur="1800" decel="100000" fill="hold"/>
                                        <p:tgtEl>
                                          <p:spTgt spid="1025"/>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02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ppt_x</p:attrName>
                                        </p:attrNameLst>
                                      </p:cBhvr>
                                      <p:tavLst>
                                        <p:tav tm="0">
                                          <p:val>
                                            <p:strVal val="#ppt_x"/>
                                          </p:val>
                                        </p:tav>
                                        <p:tav tm="100000">
                                          <p:val>
                                            <p:strVal val="#ppt_x"/>
                                          </p:val>
                                        </p:tav>
                                      </p:tavLst>
                                    </p:anim>
                                    <p:anim calcmode="lin" valueType="num">
                                      <p:cBhvr>
                                        <p:cTn id="34" dur="1800" decel="100000" fill="hold"/>
                                        <p:tgtEl>
                                          <p:spTgt spid="10"/>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ppt_x</p:attrName>
                                        </p:attrNameLst>
                                      </p:cBhvr>
                                      <p:tavLst>
                                        <p:tav tm="0">
                                          <p:val>
                                            <p:strVal val="#ppt_x"/>
                                          </p:val>
                                        </p:tav>
                                        <p:tav tm="100000">
                                          <p:val>
                                            <p:strVal val="#ppt_x"/>
                                          </p:val>
                                        </p:tav>
                                      </p:tavLst>
                                    </p:anim>
                                    <p:anim calcmode="lin" valueType="num">
                                      <p:cBhvr>
                                        <p:cTn id="40" dur="1800" decel="100000" fill="hold"/>
                                        <p:tgtEl>
                                          <p:spTgt spid="11"/>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2000"/>
                                        <p:tgtEl>
                                          <p:spTgt spid="1027"/>
                                        </p:tgtEl>
                                      </p:cBhvr>
                                    </p:animEffect>
                                    <p:anim calcmode="lin" valueType="num">
                                      <p:cBhvr>
                                        <p:cTn id="45" dur="2000" fill="hold"/>
                                        <p:tgtEl>
                                          <p:spTgt spid="1027"/>
                                        </p:tgtEl>
                                        <p:attrNameLst>
                                          <p:attrName>ppt_x</p:attrName>
                                        </p:attrNameLst>
                                      </p:cBhvr>
                                      <p:tavLst>
                                        <p:tav tm="0">
                                          <p:val>
                                            <p:strVal val="#ppt_x"/>
                                          </p:val>
                                        </p:tav>
                                        <p:tav tm="100000">
                                          <p:val>
                                            <p:strVal val="#ppt_x"/>
                                          </p:val>
                                        </p:tav>
                                      </p:tavLst>
                                    </p:anim>
                                    <p:anim calcmode="lin" valueType="num">
                                      <p:cBhvr>
                                        <p:cTn id="46" dur="1800" decel="100000" fill="hold"/>
                                        <p:tgtEl>
                                          <p:spTgt spid="1027"/>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102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ppt_x</p:attrName>
                                        </p:attrNameLst>
                                      </p:cBhvr>
                                      <p:tavLst>
                                        <p:tav tm="0">
                                          <p:val>
                                            <p:strVal val="#ppt_x"/>
                                          </p:val>
                                        </p:tav>
                                        <p:tav tm="100000">
                                          <p:val>
                                            <p:strVal val="#ppt_x"/>
                                          </p:val>
                                        </p:tav>
                                      </p:tavLst>
                                    </p:anim>
                                    <p:anim calcmode="lin" valueType="num">
                                      <p:cBhvr>
                                        <p:cTn id="52" dur="1800" decel="100000" fill="hold"/>
                                        <p:tgtEl>
                                          <p:spTgt spid="14"/>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animBg="1"/>
      <p:bldP spid="11"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323528" y="332656"/>
            <a:ext cx="8424936" cy="1800200"/>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p:cNvSpPr txBox="1"/>
          <p:nvPr/>
        </p:nvSpPr>
        <p:spPr>
          <a:xfrm>
            <a:off x="539552" y="548680"/>
            <a:ext cx="8064896" cy="1323439"/>
          </a:xfrm>
          <a:prstGeom prst="rect">
            <a:avLst/>
          </a:prstGeom>
          <a:noFill/>
        </p:spPr>
        <p:txBody>
          <a:bodyPr wrap="square" rtlCol="0">
            <a:spAutoFit/>
          </a:bodyPr>
          <a:lstStyle/>
          <a:p>
            <a:r>
              <a:rPr lang="pl-PL" sz="2000" dirty="0" smtClean="0">
                <a:solidFill>
                  <a:schemeClr val="bg1"/>
                </a:solidFill>
                <a:latin typeface="Cambria" pitchFamily="18" charset="0"/>
              </a:rPr>
              <a:t>Dla każdej substancji możemy wyznaczyć współczynnik absorpcji – ε. Jest to wielkość informująca o stopniu absorbancji danej substancji dla danej długości fali. Znając współczynnik absorpcji możemy wyliczyć wartość absorbancji ze wzoru:</a:t>
            </a:r>
            <a:endParaRPr lang="pl-PL" sz="2000" dirty="0">
              <a:solidFill>
                <a:schemeClr val="bg1"/>
              </a:solidFill>
              <a:latin typeface="Cambria" pitchFamily="18" charset="0"/>
            </a:endParaRPr>
          </a:p>
        </p:txBody>
      </p:sp>
      <p:sp>
        <p:nvSpPr>
          <p:cNvPr id="10" name="Prostokąt zaokrąglony 9"/>
          <p:cNvSpPr/>
          <p:nvPr/>
        </p:nvSpPr>
        <p:spPr>
          <a:xfrm>
            <a:off x="1187624" y="2708920"/>
            <a:ext cx="6624736" cy="1800200"/>
          </a:xfrm>
          <a:prstGeom prst="roundRect">
            <a:avLst/>
          </a:prstGeom>
          <a:gradFill flip="none" rotWithShape="1">
            <a:gsLst>
              <a:gs pos="0">
                <a:srgbClr val="282316"/>
              </a:gs>
              <a:gs pos="84000">
                <a:srgbClr val="91805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5" name="Picture 1"/>
          <p:cNvPicPr>
            <a:picLocks noChangeAspect="1" noChangeArrowheads="1"/>
          </p:cNvPicPr>
          <p:nvPr/>
        </p:nvPicPr>
        <p:blipFill>
          <a:blip r:embed="rId2" cstate="print"/>
          <a:stretch>
            <a:fillRect/>
          </a:stretch>
        </p:blipFill>
        <p:spPr bwMode="auto">
          <a:xfrm>
            <a:off x="1619672" y="3068960"/>
            <a:ext cx="2217088" cy="936104"/>
          </a:xfrm>
          <a:prstGeom prst="rect">
            <a:avLst/>
          </a:prstGeom>
          <a:noFill/>
          <a:ln cmpd="thickThin">
            <a:solidFill>
              <a:schemeClr val="tx1"/>
            </a:solidFill>
          </a:ln>
        </p:spPr>
      </p:pic>
      <p:sp>
        <p:nvSpPr>
          <p:cNvPr id="13" name="pole tekstowe 12"/>
          <p:cNvSpPr txBox="1"/>
          <p:nvPr/>
        </p:nvSpPr>
        <p:spPr>
          <a:xfrm>
            <a:off x="4139952" y="2924944"/>
            <a:ext cx="3816424" cy="1323439"/>
          </a:xfrm>
          <a:prstGeom prst="rect">
            <a:avLst/>
          </a:prstGeom>
          <a:noFill/>
        </p:spPr>
        <p:txBody>
          <a:bodyPr wrap="square" rtlCol="0">
            <a:spAutoFit/>
          </a:bodyPr>
          <a:lstStyle/>
          <a:p>
            <a:r>
              <a:rPr lang="pl-PL" sz="2000" dirty="0" smtClean="0">
                <a:solidFill>
                  <a:schemeClr val="bg1"/>
                </a:solidFill>
                <a:latin typeface="Cambria" pitchFamily="18" charset="0"/>
              </a:rPr>
              <a:t>A – wartość absorbancji;</a:t>
            </a:r>
          </a:p>
          <a:p>
            <a:r>
              <a:rPr lang="pl-PL" sz="2000" dirty="0" smtClean="0">
                <a:solidFill>
                  <a:schemeClr val="bg1"/>
                </a:solidFill>
                <a:latin typeface="Cambria" pitchFamily="18" charset="0"/>
              </a:rPr>
              <a:t>ε – współczynnik absorpcji;</a:t>
            </a:r>
          </a:p>
          <a:p>
            <a:r>
              <a:rPr lang="pl-PL" sz="2000" dirty="0" smtClean="0">
                <a:solidFill>
                  <a:schemeClr val="bg1"/>
                </a:solidFill>
                <a:latin typeface="Cambria" pitchFamily="18" charset="0"/>
              </a:rPr>
              <a:t>c – molowe stężenie roztworu;</a:t>
            </a:r>
          </a:p>
          <a:p>
            <a:r>
              <a:rPr lang="pl-PL" sz="2000" dirty="0" smtClean="0">
                <a:solidFill>
                  <a:schemeClr val="bg1"/>
                </a:solidFill>
                <a:latin typeface="Cambria" pitchFamily="18" charset="0"/>
              </a:rPr>
              <a:t>l – grubość warstwy roztworu.</a:t>
            </a:r>
            <a:endParaRPr lang="pl-PL" sz="2000" dirty="0">
              <a:solidFill>
                <a:schemeClr val="bg1"/>
              </a:solidFill>
              <a:latin typeface="Cambria" pitchFamily="18" charset="0"/>
            </a:endParaRPr>
          </a:p>
        </p:txBody>
      </p:sp>
      <p:sp>
        <p:nvSpPr>
          <p:cNvPr id="14" name="Prostokąt zaokrąglony 13"/>
          <p:cNvSpPr/>
          <p:nvPr/>
        </p:nvSpPr>
        <p:spPr>
          <a:xfrm>
            <a:off x="323528" y="5013176"/>
            <a:ext cx="8424936" cy="1440160"/>
          </a:xfrm>
          <a:prstGeom prst="roundRect">
            <a:avLst/>
          </a:prstGeom>
          <a:gradFill>
            <a:gsLst>
              <a:gs pos="0">
                <a:srgbClr val="918051"/>
              </a:gs>
              <a:gs pos="8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683568" y="5157192"/>
            <a:ext cx="7776864" cy="1015663"/>
          </a:xfrm>
          <a:prstGeom prst="rect">
            <a:avLst/>
          </a:prstGeom>
          <a:noFill/>
        </p:spPr>
        <p:txBody>
          <a:bodyPr wrap="square" rtlCol="0">
            <a:spAutoFit/>
          </a:bodyPr>
          <a:lstStyle/>
          <a:p>
            <a:r>
              <a:rPr lang="pl-PL" sz="2000" dirty="0" smtClean="0">
                <a:solidFill>
                  <a:schemeClr val="bg1"/>
                </a:solidFill>
                <a:latin typeface="Cambria" pitchFamily="18" charset="0"/>
              </a:rPr>
              <a:t>Wzór obrazuje nam również zależność wielkości absorbancji od molowego stężenia roztworu, drogi pokonywanej w tym roztworze przez światło</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1+#ppt_w/2"/>
                                          </p:val>
                                        </p:tav>
                                        <p:tav tm="100000">
                                          <p:val>
                                            <p:strVal val="#ppt_x"/>
                                          </p:val>
                                        </p:tav>
                                      </p:tavLst>
                                    </p:anim>
                                    <p:anim calcmode="lin" valueType="num">
                                      <p:cBhvr additive="base">
                                        <p:cTn id="21" dur="20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25"/>
                                        </p:tgtEl>
                                        <p:attrNameLst>
                                          <p:attrName>style.visibility</p:attrName>
                                        </p:attrNameLst>
                                      </p:cBhvr>
                                      <p:to>
                                        <p:strVal val="visible"/>
                                      </p:to>
                                    </p:set>
                                    <p:anim calcmode="lin" valueType="num">
                                      <p:cBhvr additive="base">
                                        <p:cTn id="24" dur="2000" fill="hold"/>
                                        <p:tgtEl>
                                          <p:spTgt spid="1025"/>
                                        </p:tgtEl>
                                        <p:attrNameLst>
                                          <p:attrName>ppt_x</p:attrName>
                                        </p:attrNameLst>
                                      </p:cBhvr>
                                      <p:tavLst>
                                        <p:tav tm="0">
                                          <p:val>
                                            <p:strVal val="1+#ppt_w/2"/>
                                          </p:val>
                                        </p:tav>
                                        <p:tav tm="100000">
                                          <p:val>
                                            <p:strVal val="#ppt_x"/>
                                          </p:val>
                                        </p:tav>
                                      </p:tavLst>
                                    </p:anim>
                                    <p:anim calcmode="lin" valueType="num">
                                      <p:cBhvr additive="base">
                                        <p:cTn id="25" dur="2000" fill="hold"/>
                                        <p:tgtEl>
                                          <p:spTgt spid="102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 fill="hold"/>
                                        <p:tgtEl>
                                          <p:spTgt spid="13"/>
                                        </p:tgtEl>
                                        <p:attrNameLst>
                                          <p:attrName>ppt_x</p:attrName>
                                        </p:attrNameLst>
                                      </p:cBhvr>
                                      <p:tavLst>
                                        <p:tav tm="0">
                                          <p:val>
                                            <p:strVal val="1+#ppt_w/2"/>
                                          </p:val>
                                        </p:tav>
                                        <p:tav tm="100000">
                                          <p:val>
                                            <p:strVal val="#ppt_x"/>
                                          </p:val>
                                        </p:tav>
                                      </p:tavLst>
                                    </p:anim>
                                    <p:anim calcmode="lin" valueType="num">
                                      <p:cBhvr additive="base">
                                        <p:cTn id="29" dur="20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37"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anim calcmode="lin" valueType="num">
                                      <p:cBhvr>
                                        <p:cTn id="34" dur="2000" fill="hold"/>
                                        <p:tgtEl>
                                          <p:spTgt spid="14"/>
                                        </p:tgtEl>
                                        <p:attrNameLst>
                                          <p:attrName>ppt_x</p:attrName>
                                        </p:attrNameLst>
                                      </p:cBhvr>
                                      <p:tavLst>
                                        <p:tav tm="0">
                                          <p:val>
                                            <p:strVal val="#ppt_x"/>
                                          </p:val>
                                        </p:tav>
                                        <p:tav tm="100000">
                                          <p:val>
                                            <p:strVal val="#ppt_x"/>
                                          </p:val>
                                        </p:tav>
                                      </p:tavLst>
                                    </p:anim>
                                    <p:anim calcmode="lin" valueType="num">
                                      <p:cBhvr>
                                        <p:cTn id="35" dur="1800" decel="100000" fill="hold"/>
                                        <p:tgtEl>
                                          <p:spTgt spid="14"/>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ppt_x</p:attrName>
                                        </p:attrNameLst>
                                      </p:cBhvr>
                                      <p:tavLst>
                                        <p:tav tm="0">
                                          <p:val>
                                            <p:strVal val="#ppt_x"/>
                                          </p:val>
                                        </p:tav>
                                        <p:tav tm="100000">
                                          <p:val>
                                            <p:strVal val="#ppt_x"/>
                                          </p:val>
                                        </p:tav>
                                      </p:tavLst>
                                    </p:anim>
                                    <p:anim calcmode="lin" valueType="num">
                                      <p:cBhvr>
                                        <p:cTn id="41" dur="1800" decel="100000" fill="hold"/>
                                        <p:tgtEl>
                                          <p:spTgt spid="15"/>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animBg="1"/>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467544" y="260648"/>
            <a:ext cx="8064896" cy="936104"/>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 name="pole tekstowe 15"/>
          <p:cNvSpPr txBox="1"/>
          <p:nvPr/>
        </p:nvSpPr>
        <p:spPr>
          <a:xfrm>
            <a:off x="971600" y="332656"/>
            <a:ext cx="6768752" cy="707886"/>
          </a:xfrm>
          <a:prstGeom prst="rect">
            <a:avLst/>
          </a:prstGeom>
          <a:noFill/>
        </p:spPr>
        <p:txBody>
          <a:bodyPr wrap="square" rtlCol="0">
            <a:spAutoFit/>
          </a:bodyPr>
          <a:lstStyle/>
          <a:p>
            <a:r>
              <a:rPr lang="pl-PL" sz="4000" b="1" dirty="0" smtClean="0">
                <a:solidFill>
                  <a:schemeClr val="bg1"/>
                </a:solidFill>
                <a:latin typeface="Cambria" pitchFamily="18" charset="0"/>
              </a:rPr>
              <a:t>WSPÓŁCZYNNIK ABSORPCJI</a:t>
            </a:r>
            <a:endParaRPr lang="pl-PL" sz="4000" b="1" dirty="0">
              <a:solidFill>
                <a:schemeClr val="bg1"/>
              </a:solidFill>
              <a:latin typeface="Cambria" pitchFamily="18" charset="0"/>
            </a:endParaRPr>
          </a:p>
        </p:txBody>
      </p:sp>
      <p:sp>
        <p:nvSpPr>
          <p:cNvPr id="17" name="Prostokąt zaokrąglony 16"/>
          <p:cNvSpPr/>
          <p:nvPr/>
        </p:nvSpPr>
        <p:spPr>
          <a:xfrm>
            <a:off x="467544" y="1412776"/>
            <a:ext cx="8064896" cy="936104"/>
          </a:xfrm>
          <a:prstGeom prst="roundRect">
            <a:avLst/>
          </a:prstGeom>
          <a:gradFill>
            <a:gsLst>
              <a:gs pos="0">
                <a:srgbClr val="918051"/>
              </a:gs>
              <a:gs pos="8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827584" y="1556792"/>
            <a:ext cx="7848872" cy="707886"/>
          </a:xfrm>
          <a:prstGeom prst="rect">
            <a:avLst/>
          </a:prstGeom>
          <a:noFill/>
        </p:spPr>
        <p:txBody>
          <a:bodyPr wrap="square" rtlCol="0">
            <a:spAutoFit/>
          </a:bodyPr>
          <a:lstStyle/>
          <a:p>
            <a:r>
              <a:rPr lang="pl-PL" sz="2000" dirty="0" smtClean="0">
                <a:solidFill>
                  <a:schemeClr val="bg1"/>
                </a:solidFill>
                <a:latin typeface="Cambria" pitchFamily="18" charset="0"/>
              </a:rPr>
              <a:t>Przekształcając wzór na absorpcję możemy otrzymać wzór na jej współczynnik lub stężenie molowe:</a:t>
            </a:r>
            <a:endParaRPr lang="pl-PL" sz="2000" dirty="0">
              <a:solidFill>
                <a:schemeClr val="bg1"/>
              </a:solidFill>
              <a:latin typeface="Cambria" pitchFamily="18" charset="0"/>
            </a:endParaRPr>
          </a:p>
        </p:txBody>
      </p:sp>
      <p:sp>
        <p:nvSpPr>
          <p:cNvPr id="19" name="Prostokąt zaokrąglony 18"/>
          <p:cNvSpPr/>
          <p:nvPr/>
        </p:nvSpPr>
        <p:spPr>
          <a:xfrm>
            <a:off x="5724128" y="2636912"/>
            <a:ext cx="2808312" cy="1728192"/>
          </a:xfrm>
          <a:prstGeom prst="roundRect">
            <a:avLst/>
          </a:prstGeom>
          <a:gradFill>
            <a:gsLst>
              <a:gs pos="0">
                <a:srgbClr val="282316"/>
              </a:gs>
              <a:gs pos="69000">
                <a:srgbClr val="918051"/>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zaokrąglony 19"/>
          <p:cNvSpPr/>
          <p:nvPr/>
        </p:nvSpPr>
        <p:spPr>
          <a:xfrm>
            <a:off x="467544" y="3789040"/>
            <a:ext cx="2664296" cy="1656184"/>
          </a:xfrm>
          <a:prstGeom prst="roundRect">
            <a:avLst/>
          </a:prstGeom>
          <a:gradFill>
            <a:gsLst>
              <a:gs pos="0">
                <a:srgbClr val="918051"/>
              </a:gs>
              <a:gs pos="69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32769" name="Picture 1"/>
          <p:cNvPicPr>
            <a:picLocks noChangeAspect="1" noChangeArrowheads="1"/>
          </p:cNvPicPr>
          <p:nvPr/>
        </p:nvPicPr>
        <p:blipFill>
          <a:blip r:embed="rId2" cstate="print"/>
          <a:stretch>
            <a:fillRect/>
          </a:stretch>
        </p:blipFill>
        <p:spPr bwMode="auto">
          <a:xfrm>
            <a:off x="827584" y="4149080"/>
            <a:ext cx="1875997" cy="792088"/>
          </a:xfrm>
          <a:prstGeom prst="rect">
            <a:avLst/>
          </a:prstGeom>
          <a:noFill/>
          <a:ln cmpd="thickThin">
            <a:solidFill>
              <a:schemeClr val="tx1"/>
            </a:solidFill>
          </a:ln>
        </p:spPr>
      </p:pic>
      <p:sp>
        <p:nvSpPr>
          <p:cNvPr id="21" name="pole tekstowe 20"/>
          <p:cNvSpPr txBox="1"/>
          <p:nvPr/>
        </p:nvSpPr>
        <p:spPr>
          <a:xfrm rot="20994403">
            <a:off x="3793849" y="3186581"/>
            <a:ext cx="1440160" cy="1107996"/>
          </a:xfrm>
          <a:prstGeom prst="rect">
            <a:avLst/>
          </a:prstGeom>
          <a:noFill/>
        </p:spPr>
        <p:txBody>
          <a:bodyPr wrap="square" rtlCol="0">
            <a:spAutoFit/>
          </a:bodyPr>
          <a:lstStyle/>
          <a:p>
            <a:r>
              <a:rPr lang="pl-PL" sz="6600" b="1" dirty="0" smtClean="0">
                <a:solidFill>
                  <a:schemeClr val="bg1"/>
                </a:solidFill>
                <a:latin typeface="Cambria" pitchFamily="18" charset="0"/>
              </a:rPr>
              <a:t>=&gt;</a:t>
            </a:r>
            <a:endParaRPr lang="pl-PL" sz="6600" b="1" dirty="0">
              <a:solidFill>
                <a:schemeClr val="bg1"/>
              </a:solidFill>
              <a:latin typeface="Cambria" pitchFamily="18" charset="0"/>
            </a:endParaRPr>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32771" name="Picture 3"/>
          <p:cNvPicPr>
            <a:picLocks noChangeAspect="1" noChangeArrowheads="1"/>
          </p:cNvPicPr>
          <p:nvPr/>
        </p:nvPicPr>
        <p:blipFill>
          <a:blip r:embed="rId3" cstate="print"/>
          <a:stretch>
            <a:fillRect/>
          </a:stretch>
        </p:blipFill>
        <p:spPr bwMode="auto">
          <a:xfrm>
            <a:off x="6444208" y="3068960"/>
            <a:ext cx="1296144" cy="1172701"/>
          </a:xfrm>
          <a:prstGeom prst="rect">
            <a:avLst/>
          </a:prstGeom>
          <a:noFill/>
          <a:ln cmpd="thickThin">
            <a:solidFill>
              <a:schemeClr val="tx1"/>
            </a:solidFill>
          </a:ln>
        </p:spPr>
      </p:pic>
      <p:sp>
        <p:nvSpPr>
          <p:cNvPr id="24" name="Prostokąt zaokrąglony 23"/>
          <p:cNvSpPr/>
          <p:nvPr/>
        </p:nvSpPr>
        <p:spPr>
          <a:xfrm>
            <a:off x="5796136" y="4797152"/>
            <a:ext cx="2736304" cy="1728192"/>
          </a:xfrm>
          <a:prstGeom prst="roundRect">
            <a:avLst/>
          </a:prstGeom>
          <a:gradFill>
            <a:gsLst>
              <a:gs pos="0">
                <a:srgbClr val="282316"/>
              </a:gs>
              <a:gs pos="69000">
                <a:srgbClr val="918051"/>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p:cNvSpPr txBox="1"/>
          <p:nvPr/>
        </p:nvSpPr>
        <p:spPr>
          <a:xfrm rot="603982">
            <a:off x="3865660" y="4698462"/>
            <a:ext cx="1440160" cy="1107996"/>
          </a:xfrm>
          <a:prstGeom prst="rect">
            <a:avLst/>
          </a:prstGeom>
          <a:noFill/>
        </p:spPr>
        <p:txBody>
          <a:bodyPr wrap="square" rtlCol="0">
            <a:spAutoFit/>
          </a:bodyPr>
          <a:lstStyle/>
          <a:p>
            <a:r>
              <a:rPr lang="pl-PL" sz="6600" b="1" dirty="0" smtClean="0">
                <a:solidFill>
                  <a:schemeClr val="bg1"/>
                </a:solidFill>
                <a:latin typeface="Cambria" pitchFamily="18" charset="0"/>
              </a:rPr>
              <a:t>=&gt;</a:t>
            </a:r>
            <a:endParaRPr lang="pl-PL" sz="6600" b="1" dirty="0">
              <a:solidFill>
                <a:schemeClr val="bg1"/>
              </a:solidFill>
              <a:latin typeface="Cambria" pitchFamily="18" charset="0"/>
            </a:endParaRPr>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32773" name="Picture 5"/>
          <p:cNvPicPr>
            <a:picLocks noChangeAspect="1" noChangeArrowheads="1"/>
          </p:cNvPicPr>
          <p:nvPr/>
        </p:nvPicPr>
        <p:blipFill>
          <a:blip r:embed="rId4" cstate="print"/>
          <a:stretch>
            <a:fillRect/>
          </a:stretch>
        </p:blipFill>
        <p:spPr bwMode="auto">
          <a:xfrm>
            <a:off x="6444208" y="5229200"/>
            <a:ext cx="1320080" cy="1194358"/>
          </a:xfrm>
          <a:prstGeom prst="rect">
            <a:avLst/>
          </a:prstGeom>
          <a:noFill/>
          <a:ln cmpd="thickThin">
            <a:solidFill>
              <a:schemeClr val="tx1"/>
            </a:solidFill>
          </a:ln>
        </p:spPr>
      </p:pic>
      <p:sp>
        <p:nvSpPr>
          <p:cNvPr id="28" name="pole tekstowe 27"/>
          <p:cNvSpPr txBox="1"/>
          <p:nvPr/>
        </p:nvSpPr>
        <p:spPr>
          <a:xfrm>
            <a:off x="5724128" y="2708920"/>
            <a:ext cx="2880320" cy="400110"/>
          </a:xfrm>
          <a:prstGeom prst="rect">
            <a:avLst/>
          </a:prstGeom>
          <a:noFill/>
        </p:spPr>
        <p:txBody>
          <a:bodyPr wrap="square" rtlCol="0">
            <a:spAutoFit/>
          </a:bodyPr>
          <a:lstStyle/>
          <a:p>
            <a:r>
              <a:rPr lang="pl-PL" sz="2000" dirty="0" smtClean="0">
                <a:solidFill>
                  <a:schemeClr val="bg1"/>
                </a:solidFill>
                <a:latin typeface="Cambria" pitchFamily="18" charset="0"/>
              </a:rPr>
              <a:t>Współczynnik absorpcji:</a:t>
            </a:r>
            <a:endParaRPr lang="pl-PL" sz="2000" dirty="0">
              <a:solidFill>
                <a:schemeClr val="bg1"/>
              </a:solidFill>
              <a:latin typeface="Cambria" pitchFamily="18" charset="0"/>
            </a:endParaRPr>
          </a:p>
        </p:txBody>
      </p:sp>
      <p:sp>
        <p:nvSpPr>
          <p:cNvPr id="29" name="pole tekstowe 28"/>
          <p:cNvSpPr txBox="1"/>
          <p:nvPr/>
        </p:nvSpPr>
        <p:spPr>
          <a:xfrm>
            <a:off x="6084168" y="4797152"/>
            <a:ext cx="2232248" cy="400110"/>
          </a:xfrm>
          <a:prstGeom prst="rect">
            <a:avLst/>
          </a:prstGeom>
          <a:noFill/>
        </p:spPr>
        <p:txBody>
          <a:bodyPr wrap="square" rtlCol="0">
            <a:spAutoFit/>
          </a:bodyPr>
          <a:lstStyle/>
          <a:p>
            <a:r>
              <a:rPr lang="pl-PL" sz="2000" dirty="0" smtClean="0">
                <a:solidFill>
                  <a:schemeClr val="bg1"/>
                </a:solidFill>
                <a:latin typeface="Cambria" pitchFamily="18" charset="0"/>
              </a:rPr>
              <a:t>Stężenie molowe:</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3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anim calcmode="lin" valueType="num">
                                      <p:cBhvr>
                                        <p:cTn id="14" dur="2000" fill="hold"/>
                                        <p:tgtEl>
                                          <p:spTgt spid="17"/>
                                        </p:tgtEl>
                                        <p:attrNameLst>
                                          <p:attrName>ppt_x</p:attrName>
                                        </p:attrNameLst>
                                      </p:cBhvr>
                                      <p:tavLst>
                                        <p:tav tm="0">
                                          <p:val>
                                            <p:strVal val="#ppt_x"/>
                                          </p:val>
                                        </p:tav>
                                        <p:tav tm="100000">
                                          <p:val>
                                            <p:strVal val="#ppt_x"/>
                                          </p:val>
                                        </p:tav>
                                      </p:tavLst>
                                    </p:anim>
                                    <p:anim calcmode="lin" valueType="num">
                                      <p:cBhvr>
                                        <p:cTn id="15" dur="1800" decel="100000" fill="hold"/>
                                        <p:tgtEl>
                                          <p:spTgt spid="1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anim calcmode="lin" valueType="num">
                                      <p:cBhvr>
                                        <p:cTn id="20" dur="2000" fill="hold"/>
                                        <p:tgtEl>
                                          <p:spTgt spid="18"/>
                                        </p:tgtEl>
                                        <p:attrNameLst>
                                          <p:attrName>ppt_x</p:attrName>
                                        </p:attrNameLst>
                                      </p:cBhvr>
                                      <p:tavLst>
                                        <p:tav tm="0">
                                          <p:val>
                                            <p:strVal val="#ppt_x"/>
                                          </p:val>
                                        </p:tav>
                                        <p:tav tm="100000">
                                          <p:val>
                                            <p:strVal val="#ppt_x"/>
                                          </p:val>
                                        </p:tav>
                                      </p:tavLst>
                                    </p:anim>
                                    <p:anim calcmode="lin" valueType="num">
                                      <p:cBhvr>
                                        <p:cTn id="21" dur="1800" decel="100000" fill="hold"/>
                                        <p:tgtEl>
                                          <p:spTgt spid="18"/>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5000"/>
                            </p:stCondLst>
                            <p:childTnLst>
                              <p:par>
                                <p:cTn id="24" presetID="2" presetClass="entr" presetSubtype="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000" fill="hold"/>
                                        <p:tgtEl>
                                          <p:spTgt spid="19"/>
                                        </p:tgtEl>
                                        <p:attrNameLst>
                                          <p:attrName>ppt_x</p:attrName>
                                        </p:attrNameLst>
                                      </p:cBhvr>
                                      <p:tavLst>
                                        <p:tav tm="0">
                                          <p:val>
                                            <p:strVal val="1+#ppt_w/2"/>
                                          </p:val>
                                        </p:tav>
                                        <p:tav tm="100000">
                                          <p:val>
                                            <p:strVal val="#ppt_x"/>
                                          </p:val>
                                        </p:tav>
                                      </p:tavLst>
                                    </p:anim>
                                    <p:anim calcmode="lin" valueType="num">
                                      <p:cBhvr additive="base">
                                        <p:cTn id="27" dur="20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1+#ppt_w/2"/>
                                          </p:val>
                                        </p:tav>
                                        <p:tav tm="100000">
                                          <p:val>
                                            <p:strVal val="#ppt_x"/>
                                          </p:val>
                                        </p:tav>
                                      </p:tavLst>
                                    </p:anim>
                                    <p:anim calcmode="lin" valueType="num">
                                      <p:cBhvr additive="base">
                                        <p:cTn id="31" dur="20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32769"/>
                                        </p:tgtEl>
                                        <p:attrNameLst>
                                          <p:attrName>style.visibility</p:attrName>
                                        </p:attrNameLst>
                                      </p:cBhvr>
                                      <p:to>
                                        <p:strVal val="visible"/>
                                      </p:to>
                                    </p:set>
                                    <p:anim calcmode="lin" valueType="num">
                                      <p:cBhvr additive="base">
                                        <p:cTn id="34" dur="2000" fill="hold"/>
                                        <p:tgtEl>
                                          <p:spTgt spid="32769"/>
                                        </p:tgtEl>
                                        <p:attrNameLst>
                                          <p:attrName>ppt_x</p:attrName>
                                        </p:attrNameLst>
                                      </p:cBhvr>
                                      <p:tavLst>
                                        <p:tav tm="0">
                                          <p:val>
                                            <p:strVal val="1+#ppt_w/2"/>
                                          </p:val>
                                        </p:tav>
                                        <p:tav tm="100000">
                                          <p:val>
                                            <p:strVal val="#ppt_x"/>
                                          </p:val>
                                        </p:tav>
                                      </p:tavLst>
                                    </p:anim>
                                    <p:anim calcmode="lin" valueType="num">
                                      <p:cBhvr additive="base">
                                        <p:cTn id="35" dur="2000" fill="hold"/>
                                        <p:tgtEl>
                                          <p:spTgt spid="3276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2000" fill="hold"/>
                                        <p:tgtEl>
                                          <p:spTgt spid="21"/>
                                        </p:tgtEl>
                                        <p:attrNameLst>
                                          <p:attrName>ppt_x</p:attrName>
                                        </p:attrNameLst>
                                      </p:cBhvr>
                                      <p:tavLst>
                                        <p:tav tm="0">
                                          <p:val>
                                            <p:strVal val="1+#ppt_w/2"/>
                                          </p:val>
                                        </p:tav>
                                        <p:tav tm="100000">
                                          <p:val>
                                            <p:strVal val="#ppt_x"/>
                                          </p:val>
                                        </p:tav>
                                      </p:tavLst>
                                    </p:anim>
                                    <p:anim calcmode="lin" valueType="num">
                                      <p:cBhvr additive="base">
                                        <p:cTn id="39" dur="20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32771"/>
                                        </p:tgtEl>
                                        <p:attrNameLst>
                                          <p:attrName>style.visibility</p:attrName>
                                        </p:attrNameLst>
                                      </p:cBhvr>
                                      <p:to>
                                        <p:strVal val="visible"/>
                                      </p:to>
                                    </p:set>
                                    <p:anim calcmode="lin" valueType="num">
                                      <p:cBhvr additive="base">
                                        <p:cTn id="42" dur="2000" fill="hold"/>
                                        <p:tgtEl>
                                          <p:spTgt spid="32771"/>
                                        </p:tgtEl>
                                        <p:attrNameLst>
                                          <p:attrName>ppt_x</p:attrName>
                                        </p:attrNameLst>
                                      </p:cBhvr>
                                      <p:tavLst>
                                        <p:tav tm="0">
                                          <p:val>
                                            <p:strVal val="1+#ppt_w/2"/>
                                          </p:val>
                                        </p:tav>
                                        <p:tav tm="100000">
                                          <p:val>
                                            <p:strVal val="#ppt_x"/>
                                          </p:val>
                                        </p:tav>
                                      </p:tavLst>
                                    </p:anim>
                                    <p:anim calcmode="lin" valueType="num">
                                      <p:cBhvr additive="base">
                                        <p:cTn id="43" dur="2000" fill="hold"/>
                                        <p:tgtEl>
                                          <p:spTgt spid="32771"/>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2000" fill="hold"/>
                                        <p:tgtEl>
                                          <p:spTgt spid="24"/>
                                        </p:tgtEl>
                                        <p:attrNameLst>
                                          <p:attrName>ppt_x</p:attrName>
                                        </p:attrNameLst>
                                      </p:cBhvr>
                                      <p:tavLst>
                                        <p:tav tm="0">
                                          <p:val>
                                            <p:strVal val="1+#ppt_w/2"/>
                                          </p:val>
                                        </p:tav>
                                        <p:tav tm="100000">
                                          <p:val>
                                            <p:strVal val="#ppt_x"/>
                                          </p:val>
                                        </p:tav>
                                      </p:tavLst>
                                    </p:anim>
                                    <p:anim calcmode="lin" valueType="num">
                                      <p:cBhvr additive="base">
                                        <p:cTn id="47" dur="20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2000" fill="hold"/>
                                        <p:tgtEl>
                                          <p:spTgt spid="25"/>
                                        </p:tgtEl>
                                        <p:attrNameLst>
                                          <p:attrName>ppt_x</p:attrName>
                                        </p:attrNameLst>
                                      </p:cBhvr>
                                      <p:tavLst>
                                        <p:tav tm="0">
                                          <p:val>
                                            <p:strVal val="1+#ppt_w/2"/>
                                          </p:val>
                                        </p:tav>
                                        <p:tav tm="100000">
                                          <p:val>
                                            <p:strVal val="#ppt_x"/>
                                          </p:val>
                                        </p:tav>
                                      </p:tavLst>
                                    </p:anim>
                                    <p:anim calcmode="lin" valueType="num">
                                      <p:cBhvr additive="base">
                                        <p:cTn id="51" dur="200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6" fill="hold" nodeType="withEffect">
                                  <p:stCondLst>
                                    <p:cond delay="0"/>
                                  </p:stCondLst>
                                  <p:childTnLst>
                                    <p:set>
                                      <p:cBhvr>
                                        <p:cTn id="53" dur="1" fill="hold">
                                          <p:stCondLst>
                                            <p:cond delay="0"/>
                                          </p:stCondLst>
                                        </p:cTn>
                                        <p:tgtEl>
                                          <p:spTgt spid="32773"/>
                                        </p:tgtEl>
                                        <p:attrNameLst>
                                          <p:attrName>style.visibility</p:attrName>
                                        </p:attrNameLst>
                                      </p:cBhvr>
                                      <p:to>
                                        <p:strVal val="visible"/>
                                      </p:to>
                                    </p:set>
                                    <p:anim calcmode="lin" valueType="num">
                                      <p:cBhvr additive="base">
                                        <p:cTn id="54" dur="2000" fill="hold"/>
                                        <p:tgtEl>
                                          <p:spTgt spid="32773"/>
                                        </p:tgtEl>
                                        <p:attrNameLst>
                                          <p:attrName>ppt_x</p:attrName>
                                        </p:attrNameLst>
                                      </p:cBhvr>
                                      <p:tavLst>
                                        <p:tav tm="0">
                                          <p:val>
                                            <p:strVal val="1+#ppt_w/2"/>
                                          </p:val>
                                        </p:tav>
                                        <p:tav tm="100000">
                                          <p:val>
                                            <p:strVal val="#ppt_x"/>
                                          </p:val>
                                        </p:tav>
                                      </p:tavLst>
                                    </p:anim>
                                    <p:anim calcmode="lin" valueType="num">
                                      <p:cBhvr additive="base">
                                        <p:cTn id="55" dur="2000" fill="hold"/>
                                        <p:tgtEl>
                                          <p:spTgt spid="32773"/>
                                        </p:tgtEl>
                                        <p:attrNameLst>
                                          <p:attrName>ppt_y</p:attrName>
                                        </p:attrNameLst>
                                      </p:cBhvr>
                                      <p:tavLst>
                                        <p:tav tm="0">
                                          <p:val>
                                            <p:strVal val="1+#ppt_h/2"/>
                                          </p:val>
                                        </p:tav>
                                        <p:tav tm="100000">
                                          <p:val>
                                            <p:strVal val="#ppt_y"/>
                                          </p:val>
                                        </p:tav>
                                      </p:tavLst>
                                    </p:anim>
                                  </p:childTnLst>
                                </p:cTn>
                              </p:par>
                              <p:par>
                                <p:cTn id="56" presetID="2" presetClass="entr" presetSubtype="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000" fill="hold"/>
                                        <p:tgtEl>
                                          <p:spTgt spid="28"/>
                                        </p:tgtEl>
                                        <p:attrNameLst>
                                          <p:attrName>ppt_x</p:attrName>
                                        </p:attrNameLst>
                                      </p:cBhvr>
                                      <p:tavLst>
                                        <p:tav tm="0">
                                          <p:val>
                                            <p:strVal val="1+#ppt_w/2"/>
                                          </p:val>
                                        </p:tav>
                                        <p:tav tm="100000">
                                          <p:val>
                                            <p:strVal val="#ppt_x"/>
                                          </p:val>
                                        </p:tav>
                                      </p:tavLst>
                                    </p:anim>
                                    <p:anim calcmode="lin" valueType="num">
                                      <p:cBhvr additive="base">
                                        <p:cTn id="59" dur="200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000" fill="hold"/>
                                        <p:tgtEl>
                                          <p:spTgt spid="29"/>
                                        </p:tgtEl>
                                        <p:attrNameLst>
                                          <p:attrName>ppt_x</p:attrName>
                                        </p:attrNameLst>
                                      </p:cBhvr>
                                      <p:tavLst>
                                        <p:tav tm="0">
                                          <p:val>
                                            <p:strVal val="1+#ppt_w/2"/>
                                          </p:val>
                                        </p:tav>
                                        <p:tav tm="100000">
                                          <p:val>
                                            <p:strVal val="#ppt_x"/>
                                          </p:val>
                                        </p:tav>
                                      </p:tavLst>
                                    </p:anim>
                                    <p:anim calcmode="lin" valueType="num">
                                      <p:cBhvr additive="base">
                                        <p:cTn id="63"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P spid="21" grpId="0"/>
      <p:bldP spid="24" grpId="0" animBg="1"/>
      <p:bldP spid="25"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251520" y="332656"/>
            <a:ext cx="8568952" cy="1512168"/>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 name="pole tekstowe 15"/>
          <p:cNvSpPr txBox="1"/>
          <p:nvPr/>
        </p:nvSpPr>
        <p:spPr>
          <a:xfrm>
            <a:off x="539552" y="332656"/>
            <a:ext cx="8136904" cy="1323439"/>
          </a:xfrm>
          <a:prstGeom prst="rect">
            <a:avLst/>
          </a:prstGeom>
          <a:noFill/>
        </p:spPr>
        <p:txBody>
          <a:bodyPr wrap="square" rtlCol="0">
            <a:spAutoFit/>
          </a:bodyPr>
          <a:lstStyle/>
          <a:p>
            <a:pPr algn="ctr"/>
            <a:r>
              <a:rPr lang="pl-PL" sz="4000" b="1" dirty="0" smtClean="0">
                <a:solidFill>
                  <a:schemeClr val="bg1"/>
                </a:solidFill>
                <a:latin typeface="Cambria" pitchFamily="18" charset="0"/>
              </a:rPr>
              <a:t>Zależność barwy roztworu od absorpcji</a:t>
            </a:r>
            <a:endParaRPr lang="pl-PL" sz="4000" b="1" dirty="0">
              <a:solidFill>
                <a:schemeClr val="bg1"/>
              </a:solidFill>
              <a:latin typeface="Cambria" pitchFamily="18"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3" name="Prostokąt zaokrąglony 22"/>
          <p:cNvSpPr/>
          <p:nvPr/>
        </p:nvSpPr>
        <p:spPr>
          <a:xfrm>
            <a:off x="323528" y="2348880"/>
            <a:ext cx="3096344" cy="3816424"/>
          </a:xfrm>
          <a:prstGeom prst="roundRect">
            <a:avLst/>
          </a:prstGeom>
          <a:gradFill>
            <a:gsLst>
              <a:gs pos="0">
                <a:srgbClr val="282316"/>
              </a:gs>
              <a:gs pos="69000">
                <a:srgbClr val="918051"/>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7" name="pole tekstowe 26"/>
          <p:cNvSpPr txBox="1"/>
          <p:nvPr/>
        </p:nvSpPr>
        <p:spPr>
          <a:xfrm>
            <a:off x="539552" y="2420888"/>
            <a:ext cx="2880320" cy="3600986"/>
          </a:xfrm>
          <a:prstGeom prst="rect">
            <a:avLst/>
          </a:prstGeom>
          <a:noFill/>
        </p:spPr>
        <p:txBody>
          <a:bodyPr wrap="square" rtlCol="0">
            <a:spAutoFit/>
          </a:bodyPr>
          <a:lstStyle/>
          <a:p>
            <a:r>
              <a:rPr lang="pl-PL" sz="2400" b="1" dirty="0" smtClean="0">
                <a:solidFill>
                  <a:schemeClr val="bg1"/>
                </a:solidFill>
                <a:latin typeface="Cambria" pitchFamily="18" charset="0"/>
              </a:rPr>
              <a:t>Przeprowadźmy doświadczenie:</a:t>
            </a:r>
          </a:p>
          <a:p>
            <a:r>
              <a:rPr lang="pl-PL" sz="2000" dirty="0" smtClean="0">
                <a:solidFill>
                  <a:schemeClr val="bg1"/>
                </a:solidFill>
                <a:latin typeface="Cambria" pitchFamily="18" charset="0"/>
              </a:rPr>
              <a:t>Wyznaczenie wartości absorbancji, oraz transmitancji fluoresceiny, oraz </a:t>
            </a:r>
            <a:r>
              <a:rPr lang="pl-PL" sz="2000" dirty="0" err="1" smtClean="0">
                <a:solidFill>
                  <a:schemeClr val="bg1"/>
                </a:solidFill>
                <a:latin typeface="Cambria" pitchFamily="18" charset="0"/>
              </a:rPr>
              <a:t>erythrosinu</a:t>
            </a:r>
            <a:r>
              <a:rPr lang="pl-PL" sz="2000" dirty="0" smtClean="0">
                <a:solidFill>
                  <a:schemeClr val="bg1"/>
                </a:solidFill>
                <a:latin typeface="Cambria" pitchFamily="18" charset="0"/>
              </a:rPr>
              <a:t>, w zależności od długości fali elektromagnetycznej w zakresie światła widzialnego.</a:t>
            </a:r>
            <a:endParaRPr lang="pl-PL" sz="2000" dirty="0">
              <a:solidFill>
                <a:schemeClr val="bg1"/>
              </a:solidFill>
              <a:latin typeface="Cambria" pitchFamily="18" charset="0"/>
            </a:endParaRPr>
          </a:p>
        </p:txBody>
      </p:sp>
      <p:pic>
        <p:nvPicPr>
          <p:cNvPr id="30" name="Obraz 29" descr="wykorzystane1.jpg"/>
          <p:cNvPicPr>
            <a:picLocks noChangeAspect="1"/>
          </p:cNvPicPr>
          <p:nvPr/>
        </p:nvPicPr>
        <p:blipFill>
          <a:blip r:embed="rId2" cstate="print"/>
          <a:stretch>
            <a:fillRect/>
          </a:stretch>
        </p:blipFill>
        <p:spPr>
          <a:xfrm>
            <a:off x="3779912" y="2636912"/>
            <a:ext cx="5132402" cy="331236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4200"/>
                            </p:stCondLst>
                            <p:childTnLst>
                              <p:par>
                                <p:cTn id="11" presetID="37"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anim calcmode="lin" valueType="num">
                                      <p:cBhvr>
                                        <p:cTn id="14" dur="2000" fill="hold"/>
                                        <p:tgtEl>
                                          <p:spTgt spid="23"/>
                                        </p:tgtEl>
                                        <p:attrNameLst>
                                          <p:attrName>ppt_x</p:attrName>
                                        </p:attrNameLst>
                                      </p:cBhvr>
                                      <p:tavLst>
                                        <p:tav tm="0">
                                          <p:val>
                                            <p:strVal val="#ppt_x"/>
                                          </p:val>
                                        </p:tav>
                                        <p:tav tm="100000">
                                          <p:val>
                                            <p:strVal val="#ppt_x"/>
                                          </p:val>
                                        </p:tav>
                                      </p:tavLst>
                                    </p:anim>
                                    <p:anim calcmode="lin" valueType="num">
                                      <p:cBhvr>
                                        <p:cTn id="15" dur="1800" decel="100000" fill="hold"/>
                                        <p:tgtEl>
                                          <p:spTgt spid="2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anim calcmode="lin" valueType="num">
                                      <p:cBhvr>
                                        <p:cTn id="20" dur="2000" fill="hold"/>
                                        <p:tgtEl>
                                          <p:spTgt spid="27"/>
                                        </p:tgtEl>
                                        <p:attrNameLst>
                                          <p:attrName>ppt_x</p:attrName>
                                        </p:attrNameLst>
                                      </p:cBhvr>
                                      <p:tavLst>
                                        <p:tav tm="0">
                                          <p:val>
                                            <p:strVal val="#ppt_x"/>
                                          </p:val>
                                        </p:tav>
                                        <p:tav tm="100000">
                                          <p:val>
                                            <p:strVal val="#ppt_x"/>
                                          </p:val>
                                        </p:tav>
                                      </p:tavLst>
                                    </p:anim>
                                    <p:anim calcmode="lin" valueType="num">
                                      <p:cBhvr>
                                        <p:cTn id="21" dur="1800" decel="100000" fill="hold"/>
                                        <p:tgtEl>
                                          <p:spTgt spid="27"/>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7"/>
                                        </p:tgtEl>
                                        <p:attrNameLst>
                                          <p:attrName>ppt_y</p:attrName>
                                        </p:attrNameLst>
                                      </p:cBhvr>
                                      <p:tavLst>
                                        <p:tav tm="0">
                                          <p:val>
                                            <p:strVal val="#ppt_y-.03"/>
                                          </p:val>
                                        </p:tav>
                                        <p:tav tm="100000">
                                          <p:val>
                                            <p:strVal val="#ppt_y"/>
                                          </p:val>
                                        </p:tav>
                                      </p:tavLst>
                                    </p:anim>
                                  </p:childTnLst>
                                </p:cTn>
                              </p:par>
                            </p:childTnLst>
                          </p:cTn>
                        </p:par>
                        <p:par>
                          <p:cTn id="23" fill="hold">
                            <p:stCondLst>
                              <p:cond delay="6200"/>
                            </p:stCondLst>
                            <p:childTnLst>
                              <p:par>
                                <p:cTn id="24" presetID="2" presetClass="entr" presetSubtype="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2000" fill="hold"/>
                                        <p:tgtEl>
                                          <p:spTgt spid="30"/>
                                        </p:tgtEl>
                                        <p:attrNameLst>
                                          <p:attrName>ppt_x</p:attrName>
                                        </p:attrNameLst>
                                      </p:cBhvr>
                                      <p:tavLst>
                                        <p:tav tm="0">
                                          <p:val>
                                            <p:strVal val="1+#ppt_w/2"/>
                                          </p:val>
                                        </p:tav>
                                        <p:tav tm="100000">
                                          <p:val>
                                            <p:strVal val="#ppt_x"/>
                                          </p:val>
                                        </p:tav>
                                      </p:tavLst>
                                    </p:anim>
                                    <p:anim calcmode="lin" valueType="num">
                                      <p:cBhvr additive="base">
                                        <p:cTn id="27"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Prostokąt zaokrąglony 16"/>
          <p:cNvSpPr/>
          <p:nvPr/>
        </p:nvSpPr>
        <p:spPr>
          <a:xfrm>
            <a:off x="323528" y="1412776"/>
            <a:ext cx="8568952" cy="2520280"/>
          </a:xfrm>
          <a:prstGeom prst="roundRect">
            <a:avLst/>
          </a:prstGeom>
          <a:gradFill>
            <a:gsLst>
              <a:gs pos="0">
                <a:srgbClr val="282316"/>
              </a:gs>
              <a:gs pos="69000">
                <a:srgbClr val="918051"/>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zaokrąglony 3"/>
          <p:cNvSpPr/>
          <p:nvPr/>
        </p:nvSpPr>
        <p:spPr>
          <a:xfrm>
            <a:off x="323528" y="332656"/>
            <a:ext cx="8496944" cy="792088"/>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4817" name="Rectangle 1"/>
          <p:cNvSpPr>
            <a:spLocks noChangeArrowheads="1"/>
          </p:cNvSpPr>
          <p:nvPr/>
        </p:nvSpPr>
        <p:spPr bwMode="auto">
          <a:xfrm>
            <a:off x="539552" y="1484784"/>
            <a:ext cx="81369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Przygotowujemy dwie próbki: roztwór fluoresceiny i roztwór </a:t>
            </a:r>
            <a:r>
              <a:rPr kumimoji="0" lang="pl-PL" sz="2000" b="0" i="0" u="none" strike="noStrike" cap="none" normalizeH="0" baseline="0" dirty="0" err="1" smtClean="0">
                <a:ln>
                  <a:noFill/>
                </a:ln>
                <a:solidFill>
                  <a:schemeClr val="bg1"/>
                </a:solidFill>
                <a:effectLst/>
                <a:latin typeface="Cambria" pitchFamily="18" charset="0"/>
                <a:ea typeface="Times New Roman" pitchFamily="18" charset="0"/>
                <a:cs typeface="Times New Roman" pitchFamily="18" charset="0"/>
              </a:rPr>
              <a:t>erythroisnu</a:t>
            </a:r>
            <a:r>
              <a:rPr kumimoji="0" lang="pl-PL" sz="2000" b="0"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 w wodzie. Jako skale porównawczą bierzemy próbkę czystej wody. Kolorymetr skalujemy dla danej długości fali elektromagnetycznej względem próbki wody z założeniem, że przepuszcza ona 100% światła. Następnie wykonujemy pomiar transmitancji oraz absorbancji dla obu próbek. Czynność skalowania i pomiaru powtarzamy dla różnych długości fali elektromagnetycznej z przedziału światła widzialnego.</a:t>
            </a:r>
            <a:r>
              <a:rPr kumimoji="0" lang="pl-PL" sz="2000" b="0" i="0" u="none" strike="noStrike" cap="none" normalizeH="0" baseline="0" dirty="0" smtClean="0">
                <a:ln>
                  <a:noFill/>
                </a:ln>
                <a:solidFill>
                  <a:schemeClr val="bg1"/>
                </a:solidFill>
                <a:effectLst/>
                <a:latin typeface="Cambria" pitchFamily="18" charset="0"/>
              </a:rPr>
              <a:t> </a:t>
            </a:r>
          </a:p>
        </p:txBody>
      </p:sp>
      <p:sp>
        <p:nvSpPr>
          <p:cNvPr id="18" name="pole tekstowe 17"/>
          <p:cNvSpPr txBox="1"/>
          <p:nvPr/>
        </p:nvSpPr>
        <p:spPr>
          <a:xfrm>
            <a:off x="611560" y="404664"/>
            <a:ext cx="8064896"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DOŚWIADCZENIE   I</a:t>
            </a:r>
            <a:endParaRPr lang="pl-PL" sz="4000" b="1" dirty="0">
              <a:solidFill>
                <a:schemeClr val="bg1"/>
              </a:solidFill>
              <a:latin typeface="Cambria" pitchFamily="18" charset="0"/>
            </a:endParaRPr>
          </a:p>
        </p:txBody>
      </p:sp>
      <p:pic>
        <p:nvPicPr>
          <p:cNvPr id="14" name="Obraz 13" descr="wykorzystane2.jpg"/>
          <p:cNvPicPr>
            <a:picLocks noChangeAspect="1"/>
          </p:cNvPicPr>
          <p:nvPr/>
        </p:nvPicPr>
        <p:blipFill>
          <a:blip r:embed="rId2" cstate="print"/>
          <a:stretch>
            <a:fillRect/>
          </a:stretch>
        </p:blipFill>
        <p:spPr>
          <a:xfrm>
            <a:off x="1835696" y="4221088"/>
            <a:ext cx="1728192" cy="2355630"/>
          </a:xfrm>
          <a:prstGeom prst="rect">
            <a:avLst/>
          </a:prstGeom>
        </p:spPr>
      </p:pic>
      <p:pic>
        <p:nvPicPr>
          <p:cNvPr id="15" name="Obraz 14" descr="wykorzystane3.jpg"/>
          <p:cNvPicPr>
            <a:picLocks noChangeAspect="1"/>
          </p:cNvPicPr>
          <p:nvPr/>
        </p:nvPicPr>
        <p:blipFill>
          <a:blip r:embed="rId3" cstate="print"/>
          <a:stretch>
            <a:fillRect/>
          </a:stretch>
        </p:blipFill>
        <p:spPr>
          <a:xfrm>
            <a:off x="5076056" y="4221088"/>
            <a:ext cx="2088232" cy="237150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ppt_w</p:attrName>
                                        </p:attrNameLst>
                                      </p:cBhvr>
                                      <p:tavLst>
                                        <p:tav tm="0" fmla="#ppt_w*sin(2.5*pi*$)">
                                          <p:val>
                                            <p:fltVal val="0"/>
                                          </p:val>
                                        </p:tav>
                                        <p:tav tm="100000">
                                          <p:val>
                                            <p:fltVal val="1"/>
                                          </p:val>
                                        </p:tav>
                                      </p:tavLst>
                                    </p:anim>
                                    <p:anim calcmode="lin" valueType="num">
                                      <p:cBhvr>
                                        <p:cTn id="9" dur="1000" fill="hold"/>
                                        <p:tgtEl>
                                          <p:spTgt spid="18"/>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3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anim calcmode="lin" valueType="num">
                                      <p:cBhvr>
                                        <p:cTn id="14" dur="2000" fill="hold"/>
                                        <p:tgtEl>
                                          <p:spTgt spid="17"/>
                                        </p:tgtEl>
                                        <p:attrNameLst>
                                          <p:attrName>ppt_x</p:attrName>
                                        </p:attrNameLst>
                                      </p:cBhvr>
                                      <p:tavLst>
                                        <p:tav tm="0">
                                          <p:val>
                                            <p:strVal val="#ppt_x"/>
                                          </p:val>
                                        </p:tav>
                                        <p:tav tm="100000">
                                          <p:val>
                                            <p:strVal val="#ppt_x"/>
                                          </p:val>
                                        </p:tav>
                                      </p:tavLst>
                                    </p:anim>
                                    <p:anim calcmode="lin" valueType="num">
                                      <p:cBhvr>
                                        <p:cTn id="15" dur="1800" decel="100000" fill="hold"/>
                                        <p:tgtEl>
                                          <p:spTgt spid="1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4817"/>
                                        </p:tgtEl>
                                        <p:attrNameLst>
                                          <p:attrName>style.visibility</p:attrName>
                                        </p:attrNameLst>
                                      </p:cBhvr>
                                      <p:to>
                                        <p:strVal val="visible"/>
                                      </p:to>
                                    </p:set>
                                    <p:animEffect transition="in" filter="fade">
                                      <p:cBhvr>
                                        <p:cTn id="19" dur="2000"/>
                                        <p:tgtEl>
                                          <p:spTgt spid="34817"/>
                                        </p:tgtEl>
                                      </p:cBhvr>
                                    </p:animEffect>
                                    <p:anim calcmode="lin" valueType="num">
                                      <p:cBhvr>
                                        <p:cTn id="20" dur="2000" fill="hold"/>
                                        <p:tgtEl>
                                          <p:spTgt spid="34817"/>
                                        </p:tgtEl>
                                        <p:attrNameLst>
                                          <p:attrName>ppt_x</p:attrName>
                                        </p:attrNameLst>
                                      </p:cBhvr>
                                      <p:tavLst>
                                        <p:tav tm="0">
                                          <p:val>
                                            <p:strVal val="#ppt_x"/>
                                          </p:val>
                                        </p:tav>
                                        <p:tav tm="100000">
                                          <p:val>
                                            <p:strVal val="#ppt_x"/>
                                          </p:val>
                                        </p:tav>
                                      </p:tavLst>
                                    </p:anim>
                                    <p:anim calcmode="lin" valueType="num">
                                      <p:cBhvr>
                                        <p:cTn id="21" dur="1800" decel="100000" fill="hold"/>
                                        <p:tgtEl>
                                          <p:spTgt spid="34817"/>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34817"/>
                                        </p:tgtEl>
                                        <p:attrNameLst>
                                          <p:attrName>ppt_y</p:attrName>
                                        </p:attrNameLst>
                                      </p:cBhvr>
                                      <p:tavLst>
                                        <p:tav tm="0">
                                          <p:val>
                                            <p:strVal val="#ppt_y-.03"/>
                                          </p:val>
                                        </p:tav>
                                        <p:tav tm="100000">
                                          <p:val>
                                            <p:strVal val="#ppt_y"/>
                                          </p:val>
                                        </p:tav>
                                      </p:tavLst>
                                    </p:anim>
                                  </p:childTnLst>
                                </p:cTn>
                              </p:par>
                            </p:childTnLst>
                          </p:cTn>
                        </p:par>
                        <p:par>
                          <p:cTn id="23" fill="hold">
                            <p:stCondLst>
                              <p:cond delay="4300"/>
                            </p:stCondLst>
                            <p:childTnLst>
                              <p:par>
                                <p:cTn id="24" presetID="2" presetClass="entr" presetSubtype="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0" fill="hold"/>
                                        <p:tgtEl>
                                          <p:spTgt spid="14"/>
                                        </p:tgtEl>
                                        <p:attrNameLst>
                                          <p:attrName>ppt_x</p:attrName>
                                        </p:attrNameLst>
                                      </p:cBhvr>
                                      <p:tavLst>
                                        <p:tav tm="0">
                                          <p:val>
                                            <p:strVal val="0-#ppt_w/2"/>
                                          </p:val>
                                        </p:tav>
                                        <p:tav tm="100000">
                                          <p:val>
                                            <p:strVal val="#ppt_x"/>
                                          </p:val>
                                        </p:tav>
                                      </p:tavLst>
                                    </p:anim>
                                    <p:anim calcmode="lin" valueType="num">
                                      <p:cBhvr additive="base">
                                        <p:cTn id="31"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48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251520" y="404664"/>
            <a:ext cx="8640960" cy="792088"/>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4" name="pole tekstowe 13"/>
          <p:cNvSpPr txBox="1"/>
          <p:nvPr/>
        </p:nvSpPr>
        <p:spPr>
          <a:xfrm>
            <a:off x="323528" y="548680"/>
            <a:ext cx="8496944" cy="400110"/>
          </a:xfrm>
          <a:prstGeom prst="rect">
            <a:avLst/>
          </a:prstGeom>
          <a:noFill/>
        </p:spPr>
        <p:txBody>
          <a:bodyPr wrap="square" rtlCol="0">
            <a:spAutoFit/>
          </a:bodyPr>
          <a:lstStyle/>
          <a:p>
            <a:pPr algn="ctr"/>
            <a:r>
              <a:rPr lang="pl-PL" sz="2000" dirty="0" smtClean="0">
                <a:solidFill>
                  <a:schemeClr val="bg1"/>
                </a:solidFill>
                <a:latin typeface="Cambria" pitchFamily="18" charset="0"/>
              </a:rPr>
              <a:t>Dla fluoresceiny otrzymujemy wyniki:</a:t>
            </a:r>
            <a:endParaRPr lang="pl-PL" sz="2000" dirty="0">
              <a:solidFill>
                <a:schemeClr val="bg1"/>
              </a:solidFill>
              <a:latin typeface="Cambria" pitchFamily="18" charset="0"/>
            </a:endParaRPr>
          </a:p>
        </p:txBody>
      </p:sp>
      <p:sp>
        <p:nvSpPr>
          <p:cNvPr id="15" name="Prostokąt zaokrąglony 14"/>
          <p:cNvSpPr/>
          <p:nvPr/>
        </p:nvSpPr>
        <p:spPr>
          <a:xfrm>
            <a:off x="899592" y="1484784"/>
            <a:ext cx="7416824" cy="2520280"/>
          </a:xfrm>
          <a:prstGeom prst="roundRect">
            <a:avLst/>
          </a:prstGeom>
          <a:gradFill>
            <a:gsLst>
              <a:gs pos="0">
                <a:srgbClr val="D6CDB4"/>
              </a:gs>
              <a:gs pos="69000">
                <a:srgbClr val="C7BB99"/>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5842" name="Object 2"/>
          <p:cNvGraphicFramePr>
            <a:graphicFrameLocks noChangeAspect="1"/>
          </p:cNvGraphicFramePr>
          <p:nvPr/>
        </p:nvGraphicFramePr>
        <p:xfrm>
          <a:off x="1115616" y="1700808"/>
          <a:ext cx="6948845" cy="2016224"/>
        </p:xfrm>
        <a:graphic>
          <a:graphicData uri="http://schemas.openxmlformats.org/presentationml/2006/ole">
            <mc:AlternateContent xmlns:mc="http://schemas.openxmlformats.org/markup-compatibility/2006">
              <mc:Choice xmlns:v="urn:schemas-microsoft-com:vml" Requires="v">
                <p:oleObj spid="_x0000_s35844" name="Arkusz" r:id="rId3" imgW="4343400" imgH="1390802" progId="Excel.Sheet.12">
                  <p:embed/>
                </p:oleObj>
              </mc:Choice>
              <mc:Fallback>
                <p:oleObj name="Arkusz" r:id="rId3" imgW="4343400" imgH="1390802"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00808"/>
                        <a:ext cx="6948845" cy="20162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Prostokąt zaokrąglony 18"/>
          <p:cNvSpPr/>
          <p:nvPr/>
        </p:nvSpPr>
        <p:spPr>
          <a:xfrm>
            <a:off x="323528" y="4293096"/>
            <a:ext cx="3672408" cy="2088232"/>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467544" y="4437112"/>
            <a:ext cx="3528392" cy="1600438"/>
          </a:xfrm>
          <a:prstGeom prst="rect">
            <a:avLst/>
          </a:prstGeom>
          <a:noFill/>
        </p:spPr>
        <p:txBody>
          <a:bodyPr wrap="square" rtlCol="0">
            <a:spAutoFit/>
          </a:bodyPr>
          <a:lstStyle/>
          <a:p>
            <a:r>
              <a:rPr lang="pl-PL" sz="2000" b="1" dirty="0" smtClean="0">
                <a:solidFill>
                  <a:schemeClr val="bg1"/>
                </a:solidFill>
                <a:latin typeface="Cambria" pitchFamily="18" charset="0"/>
              </a:rPr>
              <a:t>λ</a:t>
            </a:r>
            <a:r>
              <a:rPr lang="pl-PL" sz="2000" dirty="0" smtClean="0">
                <a:solidFill>
                  <a:schemeClr val="bg1"/>
                </a:solidFill>
                <a:latin typeface="Cambria" pitchFamily="18" charset="0"/>
              </a:rPr>
              <a:t> – długość fali;</a:t>
            </a:r>
          </a:p>
          <a:p>
            <a:r>
              <a:rPr lang="pl-PL" sz="2000" b="1" dirty="0" smtClean="0">
                <a:solidFill>
                  <a:schemeClr val="bg1"/>
                </a:solidFill>
                <a:latin typeface="Cambria" pitchFamily="18" charset="0"/>
              </a:rPr>
              <a:t>E</a:t>
            </a:r>
            <a:r>
              <a:rPr lang="pl-PL" sz="2000" dirty="0" smtClean="0">
                <a:solidFill>
                  <a:schemeClr val="bg1"/>
                </a:solidFill>
                <a:latin typeface="Cambria" pitchFamily="18" charset="0"/>
              </a:rPr>
              <a:t> – wartość ekstynkcji;</a:t>
            </a:r>
          </a:p>
          <a:p>
            <a:r>
              <a:rPr lang="pl-PL" sz="2000" b="1" dirty="0" smtClean="0">
                <a:solidFill>
                  <a:schemeClr val="bg1"/>
                </a:solidFill>
                <a:latin typeface="Cambria" pitchFamily="18" charset="0"/>
              </a:rPr>
              <a:t>T(%) </a:t>
            </a:r>
            <a:r>
              <a:rPr lang="pl-PL" sz="2000" dirty="0" smtClean="0">
                <a:solidFill>
                  <a:schemeClr val="bg1"/>
                </a:solidFill>
                <a:latin typeface="Cambria" pitchFamily="18" charset="0"/>
              </a:rPr>
              <a:t>– wartość transmitancji (wyrażona w procentach).</a:t>
            </a:r>
          </a:p>
          <a:p>
            <a:endParaRPr lang="pl-PL" dirty="0"/>
          </a:p>
        </p:txBody>
      </p:sp>
      <p:sp>
        <p:nvSpPr>
          <p:cNvPr id="21" name="Prostokąt zaokrąglony 20"/>
          <p:cNvSpPr/>
          <p:nvPr/>
        </p:nvSpPr>
        <p:spPr>
          <a:xfrm>
            <a:off x="4788024" y="4293096"/>
            <a:ext cx="4104456" cy="2088232"/>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5148064" y="4365104"/>
            <a:ext cx="3384376" cy="1938992"/>
          </a:xfrm>
          <a:prstGeom prst="rect">
            <a:avLst/>
          </a:prstGeom>
          <a:noFill/>
        </p:spPr>
        <p:txBody>
          <a:bodyPr wrap="square" rtlCol="0">
            <a:spAutoFit/>
          </a:bodyPr>
          <a:lstStyle/>
          <a:p>
            <a:r>
              <a:rPr lang="pl-PL" sz="2000" dirty="0" smtClean="0">
                <a:solidFill>
                  <a:schemeClr val="bg1"/>
                </a:solidFill>
                <a:latin typeface="Cambria" pitchFamily="18" charset="0"/>
              </a:rPr>
              <a:t>Po serii prób powinniśmy zauważyć błąd pomiarowy dla λ=550 nm. Podczas tworzenia wykresu danego punktu nie bierzemy pod uwagę.</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anim calcmode="lin" valueType="num">
                                      <p:cBhvr>
                                        <p:cTn id="14" dur="2000" fill="hold"/>
                                        <p:tgtEl>
                                          <p:spTgt spid="14"/>
                                        </p:tgtEl>
                                        <p:attrNameLst>
                                          <p:attrName>ppt_x</p:attrName>
                                        </p:attrNameLst>
                                      </p:cBhvr>
                                      <p:tavLst>
                                        <p:tav tm="0">
                                          <p:val>
                                            <p:strVal val="#ppt_x"/>
                                          </p:val>
                                        </p:tav>
                                        <p:tav tm="100000">
                                          <p:val>
                                            <p:strVal val="#ppt_x"/>
                                          </p:val>
                                        </p:tav>
                                      </p:tavLst>
                                    </p:anim>
                                    <p:anim calcmode="lin" valueType="num">
                                      <p:cBhvr>
                                        <p:cTn id="15" dur="1800" decel="100000" fill="hold"/>
                                        <p:tgtEl>
                                          <p:spTgt spid="14"/>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1+#ppt_w/2"/>
                                          </p:val>
                                        </p:tav>
                                        <p:tav tm="100000">
                                          <p:val>
                                            <p:strVal val="#ppt_x"/>
                                          </p:val>
                                        </p:tav>
                                      </p:tavLst>
                                    </p:anim>
                                    <p:anim calcmode="lin" valueType="num">
                                      <p:cBhvr additive="base">
                                        <p:cTn id="21" dur="2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5842"/>
                                        </p:tgtEl>
                                        <p:attrNameLst>
                                          <p:attrName>style.visibility</p:attrName>
                                        </p:attrNameLst>
                                      </p:cBhvr>
                                      <p:to>
                                        <p:strVal val="visible"/>
                                      </p:to>
                                    </p:set>
                                    <p:anim calcmode="lin" valueType="num">
                                      <p:cBhvr additive="base">
                                        <p:cTn id="24" dur="2000" fill="hold"/>
                                        <p:tgtEl>
                                          <p:spTgt spid="35842"/>
                                        </p:tgtEl>
                                        <p:attrNameLst>
                                          <p:attrName>ppt_x</p:attrName>
                                        </p:attrNameLst>
                                      </p:cBhvr>
                                      <p:tavLst>
                                        <p:tav tm="0">
                                          <p:val>
                                            <p:strVal val="1+#ppt_w/2"/>
                                          </p:val>
                                        </p:tav>
                                        <p:tav tm="100000">
                                          <p:val>
                                            <p:strVal val="#ppt_x"/>
                                          </p:val>
                                        </p:tav>
                                      </p:tavLst>
                                    </p:anim>
                                    <p:anim calcmode="lin" valueType="num">
                                      <p:cBhvr additive="base">
                                        <p:cTn id="25" dur="2000" fill="hold"/>
                                        <p:tgtEl>
                                          <p:spTgt spid="35842"/>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37"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anim calcmode="lin" valueType="num">
                                      <p:cBhvr>
                                        <p:cTn id="30" dur="2000" fill="hold"/>
                                        <p:tgtEl>
                                          <p:spTgt spid="19"/>
                                        </p:tgtEl>
                                        <p:attrNameLst>
                                          <p:attrName>ppt_x</p:attrName>
                                        </p:attrNameLst>
                                      </p:cBhvr>
                                      <p:tavLst>
                                        <p:tav tm="0">
                                          <p:val>
                                            <p:strVal val="#ppt_x"/>
                                          </p:val>
                                        </p:tav>
                                        <p:tav tm="100000">
                                          <p:val>
                                            <p:strVal val="#ppt_x"/>
                                          </p:val>
                                        </p:tav>
                                      </p:tavLst>
                                    </p:anim>
                                    <p:anim calcmode="lin" valueType="num">
                                      <p:cBhvr>
                                        <p:cTn id="31" dur="1800" decel="100000" fill="hold"/>
                                        <p:tgtEl>
                                          <p:spTgt spid="19"/>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anim calcmode="lin" valueType="num">
                                      <p:cBhvr>
                                        <p:cTn id="36" dur="2000" fill="hold"/>
                                        <p:tgtEl>
                                          <p:spTgt spid="20"/>
                                        </p:tgtEl>
                                        <p:attrNameLst>
                                          <p:attrName>ppt_x</p:attrName>
                                        </p:attrNameLst>
                                      </p:cBhvr>
                                      <p:tavLst>
                                        <p:tav tm="0">
                                          <p:val>
                                            <p:strVal val="#ppt_x"/>
                                          </p:val>
                                        </p:tav>
                                        <p:tav tm="100000">
                                          <p:val>
                                            <p:strVal val="#ppt_x"/>
                                          </p:val>
                                        </p:tav>
                                      </p:tavLst>
                                    </p:anim>
                                    <p:anim calcmode="lin" valueType="num">
                                      <p:cBhvr>
                                        <p:cTn id="37" dur="1800" decel="100000" fill="hold"/>
                                        <p:tgtEl>
                                          <p:spTgt spid="20"/>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anim calcmode="lin" valueType="num">
                                      <p:cBhvr>
                                        <p:cTn id="42" dur="2000" fill="hold"/>
                                        <p:tgtEl>
                                          <p:spTgt spid="21"/>
                                        </p:tgtEl>
                                        <p:attrNameLst>
                                          <p:attrName>ppt_x</p:attrName>
                                        </p:attrNameLst>
                                      </p:cBhvr>
                                      <p:tavLst>
                                        <p:tav tm="0">
                                          <p:val>
                                            <p:strVal val="#ppt_x"/>
                                          </p:val>
                                        </p:tav>
                                        <p:tav tm="100000">
                                          <p:val>
                                            <p:strVal val="#ppt_x"/>
                                          </p:val>
                                        </p:tav>
                                      </p:tavLst>
                                    </p:anim>
                                    <p:anim calcmode="lin" valueType="num">
                                      <p:cBhvr>
                                        <p:cTn id="43" dur="1800" decel="100000" fill="hold"/>
                                        <p:tgtEl>
                                          <p:spTgt spid="21"/>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21"/>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anim calcmode="lin" valueType="num">
                                      <p:cBhvr>
                                        <p:cTn id="48" dur="2000" fill="hold"/>
                                        <p:tgtEl>
                                          <p:spTgt spid="22"/>
                                        </p:tgtEl>
                                        <p:attrNameLst>
                                          <p:attrName>ppt_x</p:attrName>
                                        </p:attrNameLst>
                                      </p:cBhvr>
                                      <p:tavLst>
                                        <p:tav tm="0">
                                          <p:val>
                                            <p:strVal val="#ppt_x"/>
                                          </p:val>
                                        </p:tav>
                                        <p:tav tm="100000">
                                          <p:val>
                                            <p:strVal val="#ppt_x"/>
                                          </p:val>
                                        </p:tav>
                                      </p:tavLst>
                                    </p:anim>
                                    <p:anim calcmode="lin" valueType="num">
                                      <p:cBhvr>
                                        <p:cTn id="49" dur="1800" decel="100000" fill="hold"/>
                                        <p:tgtEl>
                                          <p:spTgt spid="22"/>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animBg="1"/>
      <p:bldP spid="19" grpId="0" animBg="1"/>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4" name="Obraz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568951" cy="590465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467544" y="332656"/>
            <a:ext cx="8064896" cy="1368152"/>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39552" y="404664"/>
            <a:ext cx="7920880" cy="1200329"/>
          </a:xfrm>
          <a:prstGeom prst="rect">
            <a:avLst/>
          </a:prstGeom>
          <a:noFill/>
        </p:spPr>
        <p:txBody>
          <a:bodyPr wrap="square" rtlCol="0">
            <a:spAutoFit/>
          </a:bodyPr>
          <a:lstStyle/>
          <a:p>
            <a:r>
              <a:rPr lang="pl-PL" sz="4400" b="1" dirty="0" smtClean="0"/>
              <a:t>         </a:t>
            </a:r>
            <a:r>
              <a:rPr lang="pl-PL" sz="4400" b="1" dirty="0" smtClean="0">
                <a:solidFill>
                  <a:schemeClr val="bg1"/>
                </a:solidFill>
                <a:latin typeface="Cambria" pitchFamily="18" charset="0"/>
              </a:rPr>
              <a:t>ŚWIATŁO …</a:t>
            </a:r>
            <a:r>
              <a:rPr lang="pl-PL" sz="4400" b="1" dirty="0" smtClean="0">
                <a:solidFill>
                  <a:schemeClr val="bg1"/>
                </a:solidFill>
              </a:rPr>
              <a:t> </a:t>
            </a:r>
          </a:p>
          <a:p>
            <a:r>
              <a:rPr lang="pl-PL" dirty="0" smtClean="0"/>
              <a:t>                                                                                </a:t>
            </a:r>
            <a:r>
              <a:rPr lang="pl-PL" sz="2800" dirty="0" smtClean="0">
                <a:solidFill>
                  <a:schemeClr val="bg1"/>
                </a:solidFill>
                <a:latin typeface="Cambria" pitchFamily="18" charset="0"/>
              </a:rPr>
              <a:t>ALE CO TO TAKIEGO?</a:t>
            </a:r>
            <a:r>
              <a:rPr lang="pl-PL" sz="2800" dirty="0" smtClean="0">
                <a:latin typeface="Cambria" pitchFamily="18" charset="0"/>
              </a:rPr>
              <a:t> </a:t>
            </a:r>
            <a:endParaRPr lang="pl-PL" sz="2800" dirty="0">
              <a:solidFill>
                <a:schemeClr val="bg1"/>
              </a:solidFill>
              <a:latin typeface="Cambria" pitchFamily="18" charset="0"/>
            </a:endParaRPr>
          </a:p>
        </p:txBody>
      </p:sp>
      <p:sp>
        <p:nvSpPr>
          <p:cNvPr id="6" name="Prostokąt zaokrąglony 5"/>
          <p:cNvSpPr/>
          <p:nvPr/>
        </p:nvSpPr>
        <p:spPr>
          <a:xfrm>
            <a:off x="395536" y="2204864"/>
            <a:ext cx="3528392" cy="3816424"/>
          </a:xfrm>
          <a:prstGeom prst="roundRect">
            <a:avLst/>
          </a:prstGeom>
          <a:gradFill>
            <a:gsLst>
              <a:gs pos="70000">
                <a:srgbClr val="695D3B"/>
              </a:gs>
              <a:gs pos="15000">
                <a:srgbClr val="28231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539552" y="2708920"/>
            <a:ext cx="3240360" cy="2616101"/>
          </a:xfrm>
          <a:prstGeom prst="rect">
            <a:avLst/>
          </a:prstGeom>
          <a:noFill/>
        </p:spPr>
        <p:txBody>
          <a:bodyPr wrap="square" rtlCol="0">
            <a:spAutoFit/>
          </a:bodyPr>
          <a:lstStyle/>
          <a:p>
            <a:r>
              <a:rPr lang="pl-PL" sz="2400" b="1" dirty="0" smtClean="0">
                <a:solidFill>
                  <a:schemeClr val="bg1"/>
                </a:solidFill>
                <a:latin typeface="Cambria" pitchFamily="18" charset="0"/>
              </a:rPr>
              <a:t>Światło</a:t>
            </a:r>
            <a:r>
              <a:rPr lang="pl-PL" sz="2000" dirty="0" smtClean="0">
                <a:solidFill>
                  <a:schemeClr val="bg1"/>
                </a:solidFill>
                <a:latin typeface="Cambria" pitchFamily="18" charset="0"/>
              </a:rPr>
              <a:t> – to promieniowanie </a:t>
            </a:r>
            <a:r>
              <a:rPr lang="pl-PL" sz="2000" dirty="0">
                <a:solidFill>
                  <a:schemeClr val="bg1"/>
                </a:solidFill>
                <a:latin typeface="Cambria" pitchFamily="18" charset="0"/>
              </a:rPr>
              <a:t>elektromagnetyczne o długości fali od  380 do 780 </a:t>
            </a:r>
            <a:r>
              <a:rPr lang="pl-PL" sz="2000" dirty="0" smtClean="0">
                <a:solidFill>
                  <a:schemeClr val="bg1"/>
                </a:solidFill>
                <a:latin typeface="Cambria" pitchFamily="18" charset="0"/>
              </a:rPr>
              <a:t>nm (światło widzialne). </a:t>
            </a:r>
            <a:r>
              <a:rPr lang="pl-PL" sz="2000" dirty="0">
                <a:solidFill>
                  <a:schemeClr val="bg1"/>
                </a:solidFill>
                <a:latin typeface="Cambria" pitchFamily="18" charset="0"/>
              </a:rPr>
              <a:t>To na nie reaguje siatkówka naszego oka, dzięki czemu zachodzi proces </a:t>
            </a:r>
            <a:r>
              <a:rPr lang="pl-PL" sz="2000" dirty="0" smtClean="0">
                <a:solidFill>
                  <a:schemeClr val="bg1"/>
                </a:solidFill>
                <a:latin typeface="Cambria" pitchFamily="18" charset="0"/>
              </a:rPr>
              <a:t>widzenia.</a:t>
            </a:r>
            <a:endParaRPr lang="pl-PL" sz="2000" dirty="0">
              <a:solidFill>
                <a:schemeClr val="bg1"/>
              </a:solidFill>
              <a:latin typeface="Cambria" pitchFamily="18" charset="0"/>
            </a:endParaRPr>
          </a:p>
        </p:txBody>
      </p:sp>
      <p:sp>
        <p:nvSpPr>
          <p:cNvPr id="8" name="Prostokąt zaokrąglony 7"/>
          <p:cNvSpPr/>
          <p:nvPr/>
        </p:nvSpPr>
        <p:spPr>
          <a:xfrm>
            <a:off x="4788024" y="2204864"/>
            <a:ext cx="3744416" cy="3816424"/>
          </a:xfrm>
          <a:prstGeom prst="roundRect">
            <a:avLst/>
          </a:prstGeom>
          <a:gradFill flip="none" rotWithShape="1">
            <a:gsLst>
              <a:gs pos="0">
                <a:srgbClr val="282316"/>
              </a:gs>
              <a:gs pos="73000">
                <a:srgbClr val="695C39"/>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932040" y="2780928"/>
            <a:ext cx="3456384" cy="2308324"/>
          </a:xfrm>
          <a:prstGeom prst="rect">
            <a:avLst/>
          </a:prstGeom>
          <a:noFill/>
        </p:spPr>
        <p:txBody>
          <a:bodyPr wrap="square" rtlCol="0">
            <a:spAutoFit/>
          </a:bodyPr>
          <a:lstStyle/>
          <a:p>
            <a:r>
              <a:rPr lang="pl-PL" sz="2400" b="1" dirty="0" smtClean="0">
                <a:solidFill>
                  <a:schemeClr val="bg1"/>
                </a:solidFill>
                <a:latin typeface="Cambria" pitchFamily="18" charset="0"/>
              </a:rPr>
              <a:t>Światłość</a:t>
            </a:r>
            <a:r>
              <a:rPr lang="pl-PL" sz="2000" dirty="0" smtClean="0">
                <a:solidFill>
                  <a:schemeClr val="bg1"/>
                </a:solidFill>
                <a:latin typeface="Cambria" pitchFamily="18" charset="0"/>
              </a:rPr>
              <a:t> - wielkość ta mówi nam o wizualnej jasności źródła światła (jego natężeniu). Jednostką światłości jest KANDELA, należy ona do układu jednostek SI</a:t>
            </a:r>
            <a:endParaRPr lang="pl-PL"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32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1800" decel="100000" fill="hold"/>
                                        <p:tgtEl>
                                          <p:spTgt spid="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1800" decel="100000" fill="hold"/>
                                        <p:tgtEl>
                                          <p:spTgt spid="9"/>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1" name="Obraz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8640960" cy="612068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Prostokąt zaokrąglony 13"/>
          <p:cNvSpPr/>
          <p:nvPr/>
        </p:nvSpPr>
        <p:spPr>
          <a:xfrm>
            <a:off x="323528" y="1988840"/>
            <a:ext cx="8460432" cy="1872208"/>
          </a:xfrm>
          <a:prstGeom prst="roundRect">
            <a:avLst/>
          </a:prstGeom>
          <a:gradFill>
            <a:gsLst>
              <a:gs pos="0">
                <a:srgbClr val="C7BB99"/>
              </a:gs>
              <a:gs pos="94000">
                <a:srgbClr val="D6CDB4"/>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zaokrąglony 11"/>
          <p:cNvSpPr/>
          <p:nvPr/>
        </p:nvSpPr>
        <p:spPr>
          <a:xfrm>
            <a:off x="323528" y="476672"/>
            <a:ext cx="8496944" cy="792088"/>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539552" y="620688"/>
            <a:ext cx="8136904" cy="400110"/>
          </a:xfrm>
          <a:prstGeom prst="rect">
            <a:avLst/>
          </a:prstGeom>
          <a:noFill/>
        </p:spPr>
        <p:txBody>
          <a:bodyPr wrap="square" rtlCol="0">
            <a:spAutoFit/>
          </a:bodyPr>
          <a:lstStyle/>
          <a:p>
            <a:pPr algn="ctr"/>
            <a:r>
              <a:rPr lang="pl-PL" sz="2000" dirty="0" smtClean="0">
                <a:solidFill>
                  <a:schemeClr val="bg1"/>
                </a:solidFill>
                <a:latin typeface="Cambria" pitchFamily="18" charset="0"/>
              </a:rPr>
              <a:t>Dla </a:t>
            </a:r>
            <a:r>
              <a:rPr lang="pl-PL" sz="2000" dirty="0" err="1" smtClean="0">
                <a:solidFill>
                  <a:schemeClr val="bg1"/>
                </a:solidFill>
                <a:latin typeface="Cambria" pitchFamily="18" charset="0"/>
              </a:rPr>
              <a:t>erythrosinu</a:t>
            </a:r>
            <a:r>
              <a:rPr lang="pl-PL" sz="2000" dirty="0" smtClean="0">
                <a:solidFill>
                  <a:schemeClr val="bg1"/>
                </a:solidFill>
                <a:latin typeface="Cambria" pitchFamily="18" charset="0"/>
              </a:rPr>
              <a:t> otrzymujemy wyniki :</a:t>
            </a:r>
            <a:endParaRPr lang="pl-PL" sz="2000" dirty="0">
              <a:solidFill>
                <a:schemeClr val="bg1"/>
              </a:solidFill>
              <a:latin typeface="Cambria" pitchFamily="18" charset="0"/>
            </a:endParaRPr>
          </a:p>
        </p:txBody>
      </p:sp>
      <p:graphicFrame>
        <p:nvGraphicFramePr>
          <p:cNvPr id="36866" name="Object 2"/>
          <p:cNvGraphicFramePr>
            <a:graphicFrameLocks noChangeAspect="1"/>
          </p:cNvGraphicFramePr>
          <p:nvPr/>
        </p:nvGraphicFramePr>
        <p:xfrm>
          <a:off x="539552" y="2348880"/>
          <a:ext cx="8060660" cy="936104"/>
        </p:xfrm>
        <a:graphic>
          <a:graphicData uri="http://schemas.openxmlformats.org/presentationml/2006/ole">
            <mc:AlternateContent xmlns:mc="http://schemas.openxmlformats.org/markup-compatibility/2006">
              <mc:Choice xmlns:v="urn:schemas-microsoft-com:vml" Requires="v">
                <p:oleObj spid="_x0000_s36868" name="Arkusz" r:id="rId3" imgW="5495849" imgH="600151" progId="Excel.Sheet.12">
                  <p:embed/>
                </p:oleObj>
              </mc:Choice>
              <mc:Fallback>
                <p:oleObj name="Arkusz" r:id="rId3" imgW="5495849" imgH="600151"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348880"/>
                        <a:ext cx="8060660"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Prostokąt zaokrąglony 14"/>
          <p:cNvSpPr/>
          <p:nvPr/>
        </p:nvSpPr>
        <p:spPr>
          <a:xfrm>
            <a:off x="323528" y="4509120"/>
            <a:ext cx="8424936" cy="1584176"/>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611560" y="4581128"/>
            <a:ext cx="6768752" cy="1292662"/>
          </a:xfrm>
          <a:prstGeom prst="rect">
            <a:avLst/>
          </a:prstGeom>
          <a:noFill/>
        </p:spPr>
        <p:txBody>
          <a:bodyPr wrap="square" rtlCol="0">
            <a:spAutoFit/>
          </a:bodyPr>
          <a:lstStyle/>
          <a:p>
            <a:r>
              <a:rPr lang="pl-PL" sz="2000" dirty="0" smtClean="0">
                <a:solidFill>
                  <a:schemeClr val="bg1"/>
                </a:solidFill>
                <a:latin typeface="Cambria" pitchFamily="18" charset="0"/>
              </a:rPr>
              <a:t>λ – długość fali;</a:t>
            </a:r>
          </a:p>
          <a:p>
            <a:r>
              <a:rPr lang="pl-PL" sz="2000" dirty="0" smtClean="0">
                <a:solidFill>
                  <a:schemeClr val="bg1"/>
                </a:solidFill>
                <a:latin typeface="Cambria" pitchFamily="18" charset="0"/>
              </a:rPr>
              <a:t>E – wartość ekstynkcji;</a:t>
            </a:r>
          </a:p>
          <a:p>
            <a:r>
              <a:rPr lang="pl-PL" sz="2000" dirty="0" smtClean="0">
                <a:solidFill>
                  <a:schemeClr val="bg1"/>
                </a:solidFill>
                <a:latin typeface="Cambria" pitchFamily="18" charset="0"/>
              </a:rPr>
              <a:t>T(%) – wartość transmitancji (wyrażona w procentach).</a:t>
            </a:r>
          </a:p>
          <a:p>
            <a:endParaRPr lang="pl-P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anim calcmode="lin" valueType="num">
                                      <p:cBhvr>
                                        <p:cTn id="14" dur="2000" fill="hold"/>
                                        <p:tgtEl>
                                          <p:spTgt spid="13"/>
                                        </p:tgtEl>
                                        <p:attrNameLst>
                                          <p:attrName>ppt_x</p:attrName>
                                        </p:attrNameLst>
                                      </p:cBhvr>
                                      <p:tavLst>
                                        <p:tav tm="0">
                                          <p:val>
                                            <p:strVal val="#ppt_x"/>
                                          </p:val>
                                        </p:tav>
                                        <p:tav tm="100000">
                                          <p:val>
                                            <p:strVal val="#ppt_x"/>
                                          </p:val>
                                        </p:tav>
                                      </p:tavLst>
                                    </p:anim>
                                    <p:anim calcmode="lin" valueType="num">
                                      <p:cBhvr>
                                        <p:cTn id="15" dur="1800" decel="100000" fill="hold"/>
                                        <p:tgtEl>
                                          <p:spTgt spid="1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1+#ppt_w/2"/>
                                          </p:val>
                                        </p:tav>
                                        <p:tav tm="100000">
                                          <p:val>
                                            <p:strVal val="#ppt_x"/>
                                          </p:val>
                                        </p:tav>
                                      </p:tavLst>
                                    </p:anim>
                                    <p:anim calcmode="lin" valueType="num">
                                      <p:cBhvr additive="base">
                                        <p:cTn id="21" dur="20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6866"/>
                                        </p:tgtEl>
                                        <p:attrNameLst>
                                          <p:attrName>style.visibility</p:attrName>
                                        </p:attrNameLst>
                                      </p:cBhvr>
                                      <p:to>
                                        <p:strVal val="visible"/>
                                      </p:to>
                                    </p:set>
                                    <p:anim calcmode="lin" valueType="num">
                                      <p:cBhvr additive="base">
                                        <p:cTn id="24" dur="2000" fill="hold"/>
                                        <p:tgtEl>
                                          <p:spTgt spid="36866"/>
                                        </p:tgtEl>
                                        <p:attrNameLst>
                                          <p:attrName>ppt_x</p:attrName>
                                        </p:attrNameLst>
                                      </p:cBhvr>
                                      <p:tavLst>
                                        <p:tav tm="0">
                                          <p:val>
                                            <p:strVal val="1+#ppt_w/2"/>
                                          </p:val>
                                        </p:tav>
                                        <p:tav tm="100000">
                                          <p:val>
                                            <p:strVal val="#ppt_x"/>
                                          </p:val>
                                        </p:tav>
                                      </p:tavLst>
                                    </p:anim>
                                    <p:anim calcmode="lin" valueType="num">
                                      <p:cBhvr additive="base">
                                        <p:cTn id="25" dur="2000" fill="hold"/>
                                        <p:tgtEl>
                                          <p:spTgt spid="36866"/>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anim calcmode="lin" valueType="num">
                                      <p:cBhvr>
                                        <p:cTn id="30" dur="2000" fill="hold"/>
                                        <p:tgtEl>
                                          <p:spTgt spid="15"/>
                                        </p:tgtEl>
                                        <p:attrNameLst>
                                          <p:attrName>ppt_x</p:attrName>
                                        </p:attrNameLst>
                                      </p:cBhvr>
                                      <p:tavLst>
                                        <p:tav tm="0">
                                          <p:val>
                                            <p:strVal val="#ppt_x"/>
                                          </p:val>
                                        </p:tav>
                                        <p:tav tm="100000">
                                          <p:val>
                                            <p:strVal val="#ppt_x"/>
                                          </p:val>
                                        </p:tav>
                                      </p:tavLst>
                                    </p:anim>
                                    <p:anim calcmode="lin" valueType="num">
                                      <p:cBhvr>
                                        <p:cTn id="31" dur="1800" decel="100000" fill="hold"/>
                                        <p:tgtEl>
                                          <p:spTgt spid="15"/>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ppt_x</p:attrName>
                                        </p:attrNameLst>
                                      </p:cBhvr>
                                      <p:tavLst>
                                        <p:tav tm="0">
                                          <p:val>
                                            <p:strVal val="#ppt_x"/>
                                          </p:val>
                                        </p:tav>
                                        <p:tav tm="100000">
                                          <p:val>
                                            <p:strVal val="#ppt_x"/>
                                          </p:val>
                                        </p:tav>
                                      </p:tavLst>
                                    </p:anim>
                                    <p:anim calcmode="lin" valueType="num">
                                      <p:cBhvr>
                                        <p:cTn id="37" dur="1800" decel="100000" fill="hold"/>
                                        <p:tgtEl>
                                          <p:spTgt spid="16"/>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2" name="Obraz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496944" cy="604867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1" name="Obraz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640960" cy="619268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Prostokąt zaokrąglony 17"/>
          <p:cNvSpPr/>
          <p:nvPr/>
        </p:nvSpPr>
        <p:spPr>
          <a:xfrm>
            <a:off x="323528" y="5013176"/>
            <a:ext cx="8496944" cy="1584176"/>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zaokrąglony 11"/>
          <p:cNvSpPr/>
          <p:nvPr/>
        </p:nvSpPr>
        <p:spPr>
          <a:xfrm>
            <a:off x="323528" y="188640"/>
            <a:ext cx="8496944" cy="648072"/>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467544" y="260648"/>
            <a:ext cx="6264696" cy="400110"/>
          </a:xfrm>
          <a:prstGeom prst="rect">
            <a:avLst/>
          </a:prstGeom>
          <a:noFill/>
        </p:spPr>
        <p:txBody>
          <a:bodyPr wrap="square" rtlCol="0">
            <a:spAutoFit/>
          </a:bodyPr>
          <a:lstStyle/>
          <a:p>
            <a:r>
              <a:rPr lang="pl-PL" sz="2000" dirty="0" smtClean="0">
                <a:solidFill>
                  <a:schemeClr val="bg1"/>
                </a:solidFill>
                <a:latin typeface="Cambria" pitchFamily="18" charset="0"/>
              </a:rPr>
              <a:t>Z obserwacji danych i wykresów możemy zauważyć, że:</a:t>
            </a:r>
            <a:endParaRPr lang="pl-PL" sz="2000" dirty="0">
              <a:solidFill>
                <a:schemeClr val="bg1"/>
              </a:solidFill>
              <a:latin typeface="Cambria" pitchFamily="18" charset="0"/>
            </a:endParaRPr>
          </a:p>
        </p:txBody>
      </p:sp>
      <p:sp>
        <p:nvSpPr>
          <p:cNvPr id="14" name="Prostokąt zaokrąglony 13"/>
          <p:cNvSpPr/>
          <p:nvPr/>
        </p:nvSpPr>
        <p:spPr>
          <a:xfrm>
            <a:off x="323528" y="1124744"/>
            <a:ext cx="3816424" cy="3456384"/>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y 14"/>
          <p:cNvSpPr/>
          <p:nvPr/>
        </p:nvSpPr>
        <p:spPr>
          <a:xfrm>
            <a:off x="5004048" y="1124744"/>
            <a:ext cx="3816424" cy="3456384"/>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467544" y="1412776"/>
            <a:ext cx="3456384" cy="2862322"/>
          </a:xfrm>
          <a:prstGeom prst="rect">
            <a:avLst/>
          </a:prstGeom>
          <a:noFill/>
        </p:spPr>
        <p:txBody>
          <a:bodyPr wrap="square" rtlCol="0">
            <a:spAutoFit/>
          </a:bodyPr>
          <a:lstStyle/>
          <a:p>
            <a:pPr>
              <a:buFont typeface="Wingdings" pitchFamily="2" charset="2"/>
              <a:buChar char="Ø"/>
            </a:pPr>
            <a:r>
              <a:rPr lang="pl-PL" sz="2000" dirty="0" smtClean="0">
                <a:solidFill>
                  <a:schemeClr val="bg1"/>
                </a:solidFill>
                <a:latin typeface="Cambria" pitchFamily="18" charset="0"/>
              </a:rPr>
              <a:t>Fluoresceina (żółtej barwy) przepuszcza niemal w 100% światło o natężeniu fali wyższej niż 580 nm – światło żółte, a przepuszczalność – transmitancja światła maleje wraz ze zmniejszeniem długości fali – światło o coraz ciemniejszej barwie</a:t>
            </a:r>
            <a:r>
              <a:rPr lang="pl-PL" dirty="0" smtClean="0">
                <a:solidFill>
                  <a:schemeClr val="bg1"/>
                </a:solidFill>
                <a:latin typeface="Cambria" pitchFamily="18" charset="0"/>
              </a:rPr>
              <a:t>.</a:t>
            </a:r>
            <a:endParaRPr lang="pl-PL" dirty="0">
              <a:solidFill>
                <a:schemeClr val="bg1"/>
              </a:solidFill>
              <a:latin typeface="Cambria" pitchFamily="18" charset="0"/>
            </a:endParaRPr>
          </a:p>
        </p:txBody>
      </p:sp>
      <p:sp>
        <p:nvSpPr>
          <p:cNvPr id="17" name="pole tekstowe 16"/>
          <p:cNvSpPr txBox="1"/>
          <p:nvPr/>
        </p:nvSpPr>
        <p:spPr>
          <a:xfrm>
            <a:off x="5148064" y="1412776"/>
            <a:ext cx="3528392" cy="2862322"/>
          </a:xfrm>
          <a:prstGeom prst="rect">
            <a:avLst/>
          </a:prstGeom>
          <a:noFill/>
        </p:spPr>
        <p:txBody>
          <a:bodyPr wrap="square" rtlCol="0">
            <a:spAutoFit/>
          </a:bodyPr>
          <a:lstStyle/>
          <a:p>
            <a:pPr>
              <a:buFont typeface="Wingdings" pitchFamily="2" charset="2"/>
              <a:buChar char="Ø"/>
            </a:pPr>
            <a:r>
              <a:rPr lang="pl-PL" sz="2000" dirty="0" smtClean="0">
                <a:solidFill>
                  <a:schemeClr val="bg1"/>
                </a:solidFill>
                <a:latin typeface="Cambria" pitchFamily="18" charset="0"/>
              </a:rPr>
              <a:t>Erythrosin (czerwonej barwy) przepuszcza niemal w 100% światło o natężeniu fali wyższej niż 620 nm – światło czerwone, a przepuszczalność – transmitancja światła maleje wraz ze zmniejszeniem długości fali – światło o coraz ciemniejszej barwie.</a:t>
            </a:r>
            <a:endParaRPr lang="pl-PL" sz="2000" dirty="0">
              <a:solidFill>
                <a:schemeClr val="bg1"/>
              </a:solidFill>
              <a:latin typeface="Cambria" pitchFamily="18" charset="0"/>
            </a:endParaRPr>
          </a:p>
        </p:txBody>
      </p:sp>
      <p:sp>
        <p:nvSpPr>
          <p:cNvPr id="20" name="pole tekstowe 19"/>
          <p:cNvSpPr txBox="1"/>
          <p:nvPr/>
        </p:nvSpPr>
        <p:spPr>
          <a:xfrm>
            <a:off x="467544" y="5157192"/>
            <a:ext cx="8280920" cy="1323439"/>
          </a:xfrm>
          <a:prstGeom prst="rect">
            <a:avLst/>
          </a:prstGeom>
          <a:noFill/>
        </p:spPr>
        <p:txBody>
          <a:bodyPr wrap="square" rtlCol="0">
            <a:spAutoFit/>
          </a:bodyPr>
          <a:lstStyle/>
          <a:p>
            <a:r>
              <a:rPr lang="pl-PL" sz="2000" dirty="0" smtClean="0">
                <a:solidFill>
                  <a:schemeClr val="bg1"/>
                </a:solidFill>
                <a:latin typeface="Cambria" pitchFamily="18" charset="0"/>
              </a:rPr>
              <a:t>Na podstawie wykresu transmitancji, lub ekstynkcji możemy określić kolor roztworu przez który przenika fala elektromagnetyczna. Efekt koloru jest zależny od przepuszczalności przez substancję danej długości fali – przez wzrok ludzki odbieranej jako zmysł koloru.</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anim calcmode="lin" valueType="num">
                                      <p:cBhvr>
                                        <p:cTn id="14" dur="2000" fill="hold"/>
                                        <p:tgtEl>
                                          <p:spTgt spid="13"/>
                                        </p:tgtEl>
                                        <p:attrNameLst>
                                          <p:attrName>ppt_x</p:attrName>
                                        </p:attrNameLst>
                                      </p:cBhvr>
                                      <p:tavLst>
                                        <p:tav tm="0">
                                          <p:val>
                                            <p:strVal val="#ppt_x"/>
                                          </p:val>
                                        </p:tav>
                                        <p:tav tm="100000">
                                          <p:val>
                                            <p:strVal val="#ppt_x"/>
                                          </p:val>
                                        </p:tav>
                                      </p:tavLst>
                                    </p:anim>
                                    <p:anim calcmode="lin" valueType="num">
                                      <p:cBhvr>
                                        <p:cTn id="15" dur="1800" decel="100000" fill="hold"/>
                                        <p:tgtEl>
                                          <p:spTgt spid="1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1+#ppt_w/2"/>
                                          </p:val>
                                        </p:tav>
                                        <p:tav tm="100000">
                                          <p:val>
                                            <p:strVal val="#ppt_x"/>
                                          </p:val>
                                        </p:tav>
                                      </p:tavLst>
                                    </p:anim>
                                    <p:anim calcmode="lin" valueType="num">
                                      <p:cBhvr additive="base">
                                        <p:cTn id="21" dur="2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1+#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000" fill="hold"/>
                                        <p:tgtEl>
                                          <p:spTgt spid="16"/>
                                        </p:tgtEl>
                                        <p:attrNameLst>
                                          <p:attrName>ppt_x</p:attrName>
                                        </p:attrNameLst>
                                      </p:cBhvr>
                                      <p:tavLst>
                                        <p:tav tm="0">
                                          <p:val>
                                            <p:strVal val="0-#ppt_w/2"/>
                                          </p:val>
                                        </p:tav>
                                        <p:tav tm="100000">
                                          <p:val>
                                            <p:strVal val="#ppt_x"/>
                                          </p:val>
                                        </p:tav>
                                      </p:tavLst>
                                    </p:anim>
                                    <p:anim calcmode="lin" valueType="num">
                                      <p:cBhvr additive="base">
                                        <p:cTn id="33" dur="2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anim calcmode="lin" valueType="num">
                                      <p:cBhvr>
                                        <p:cTn id="38" dur="2000" fill="hold"/>
                                        <p:tgtEl>
                                          <p:spTgt spid="18"/>
                                        </p:tgtEl>
                                        <p:attrNameLst>
                                          <p:attrName>ppt_x</p:attrName>
                                        </p:attrNameLst>
                                      </p:cBhvr>
                                      <p:tavLst>
                                        <p:tav tm="0">
                                          <p:val>
                                            <p:strVal val="#ppt_x"/>
                                          </p:val>
                                        </p:tav>
                                        <p:tav tm="100000">
                                          <p:val>
                                            <p:strVal val="#ppt_x"/>
                                          </p:val>
                                        </p:tav>
                                      </p:tavLst>
                                    </p:anim>
                                    <p:anim calcmode="lin" valueType="num">
                                      <p:cBhvr>
                                        <p:cTn id="39" dur="1800" decel="100000" fill="hold"/>
                                        <p:tgtEl>
                                          <p:spTgt spid="18"/>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anim calcmode="lin" valueType="num">
                                      <p:cBhvr>
                                        <p:cTn id="44" dur="2000" fill="hold"/>
                                        <p:tgtEl>
                                          <p:spTgt spid="20"/>
                                        </p:tgtEl>
                                        <p:attrNameLst>
                                          <p:attrName>ppt_x</p:attrName>
                                        </p:attrNameLst>
                                      </p:cBhvr>
                                      <p:tavLst>
                                        <p:tav tm="0">
                                          <p:val>
                                            <p:strVal val="#ppt_x"/>
                                          </p:val>
                                        </p:tav>
                                        <p:tav tm="100000">
                                          <p:val>
                                            <p:strVal val="#ppt_x"/>
                                          </p:val>
                                        </p:tav>
                                      </p:tavLst>
                                    </p:anim>
                                    <p:anim calcmode="lin" valueType="num">
                                      <p:cBhvr>
                                        <p:cTn id="45" dur="1800" decel="100000" fill="hold"/>
                                        <p:tgtEl>
                                          <p:spTgt spid="20"/>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p:bldP spid="14" grpId="0" animBg="1"/>
      <p:bldP spid="15" grpId="0" animBg="1"/>
      <p:bldP spid="16" grpId="0"/>
      <p:bldP spid="17"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zaokrąglony 11"/>
          <p:cNvSpPr/>
          <p:nvPr/>
        </p:nvSpPr>
        <p:spPr>
          <a:xfrm>
            <a:off x="323528" y="188640"/>
            <a:ext cx="8424936" cy="864096"/>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539552" y="260648"/>
            <a:ext cx="7920880"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PRAWO WEBERA – FECHNERA </a:t>
            </a:r>
            <a:endParaRPr lang="pl-PL" sz="4000" b="1" dirty="0">
              <a:solidFill>
                <a:schemeClr val="bg1"/>
              </a:solidFill>
              <a:latin typeface="Cambria" pitchFamily="18" charset="0"/>
            </a:endParaRPr>
          </a:p>
        </p:txBody>
      </p:sp>
      <p:sp>
        <p:nvSpPr>
          <p:cNvPr id="14" name="Prostokąt zaokrąglony 13"/>
          <p:cNvSpPr/>
          <p:nvPr/>
        </p:nvSpPr>
        <p:spPr>
          <a:xfrm>
            <a:off x="323528" y="1628800"/>
            <a:ext cx="8424936" cy="1368152"/>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Prostokąt zaokrąglony 14"/>
          <p:cNvSpPr/>
          <p:nvPr/>
        </p:nvSpPr>
        <p:spPr>
          <a:xfrm>
            <a:off x="323528" y="3573016"/>
            <a:ext cx="8424936" cy="2420888"/>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539552" y="1772816"/>
            <a:ext cx="7920880" cy="1015663"/>
          </a:xfrm>
          <a:prstGeom prst="rect">
            <a:avLst/>
          </a:prstGeom>
          <a:noFill/>
        </p:spPr>
        <p:txBody>
          <a:bodyPr wrap="square" rtlCol="0">
            <a:spAutoFit/>
          </a:bodyPr>
          <a:lstStyle/>
          <a:p>
            <a:r>
              <a:rPr lang="pl-PL" sz="2000" dirty="0" smtClean="0">
                <a:solidFill>
                  <a:schemeClr val="bg1"/>
                </a:solidFill>
                <a:latin typeface="Cambria" pitchFamily="18" charset="0"/>
              </a:rPr>
              <a:t>Prawo wyrażające skalę reakcji ludzkich zmysłów (takich jak wzrok, węch, słuch czy poczucie temperatury) na bodźce zewnętrzne. Można je wyrazić wzorem:</a:t>
            </a:r>
            <a:endParaRPr lang="pl-PL" sz="2000" dirty="0">
              <a:solidFill>
                <a:schemeClr val="bg1"/>
              </a:solidFill>
              <a:latin typeface="Cambria" pitchFamily="18" charset="0"/>
            </a:endParaRPr>
          </a:p>
        </p:txBody>
      </p:sp>
      <p:pic>
        <p:nvPicPr>
          <p:cNvPr id="17" name="Obraz 16" descr="Prawo Webera-wzór.png"/>
          <p:cNvPicPr/>
          <p:nvPr/>
        </p:nvPicPr>
        <p:blipFill>
          <a:blip r:embed="rId2" cstate="print"/>
          <a:stretch>
            <a:fillRect/>
          </a:stretch>
        </p:blipFill>
        <p:spPr>
          <a:xfrm>
            <a:off x="827584" y="4149080"/>
            <a:ext cx="2304256" cy="1008112"/>
          </a:xfrm>
          <a:prstGeom prst="rect">
            <a:avLst/>
          </a:prstGeom>
          <a:noFill/>
          <a:ln cmpd="thickThin">
            <a:solidFill>
              <a:schemeClr val="tx1"/>
            </a:solidFill>
          </a:ln>
        </p:spPr>
      </p:pic>
      <p:sp>
        <p:nvSpPr>
          <p:cNvPr id="18" name="pole tekstowe 17"/>
          <p:cNvSpPr txBox="1"/>
          <p:nvPr/>
        </p:nvSpPr>
        <p:spPr>
          <a:xfrm>
            <a:off x="4283968" y="3717032"/>
            <a:ext cx="4320480" cy="2215991"/>
          </a:xfrm>
          <a:prstGeom prst="rect">
            <a:avLst/>
          </a:prstGeom>
          <a:noFill/>
        </p:spPr>
        <p:txBody>
          <a:bodyPr wrap="square" rtlCol="0">
            <a:spAutoFit/>
          </a:bodyPr>
          <a:lstStyle/>
          <a:p>
            <a:r>
              <a:rPr lang="pl-PL" sz="2000" dirty="0" smtClean="0">
                <a:solidFill>
                  <a:schemeClr val="bg1"/>
                </a:solidFill>
                <a:latin typeface="Cambria" pitchFamily="18" charset="0"/>
              </a:rPr>
              <a:t>w – wrażenie zmysłowe</a:t>
            </a:r>
          </a:p>
          <a:p>
            <a:r>
              <a:rPr lang="pl-PL" sz="2000" dirty="0" smtClean="0">
                <a:solidFill>
                  <a:schemeClr val="bg1"/>
                </a:solidFill>
                <a:latin typeface="Cambria" pitchFamily="18" charset="0"/>
              </a:rPr>
              <a:t>B – natężenie danego bodźca</a:t>
            </a:r>
          </a:p>
          <a:p>
            <a:r>
              <a:rPr lang="pl-PL" sz="2000" dirty="0" smtClean="0">
                <a:solidFill>
                  <a:schemeClr val="bg1"/>
                </a:solidFill>
                <a:latin typeface="Cambria" pitchFamily="18" charset="0"/>
              </a:rPr>
              <a:t>B</a:t>
            </a:r>
            <a:r>
              <a:rPr lang="pl-PL" sz="2000" baseline="-25000" dirty="0" smtClean="0">
                <a:solidFill>
                  <a:schemeClr val="bg1"/>
                </a:solidFill>
                <a:latin typeface="Cambria" pitchFamily="18" charset="0"/>
              </a:rPr>
              <a:t>o</a:t>
            </a:r>
            <a:r>
              <a:rPr lang="pl-PL" sz="2000" dirty="0" smtClean="0">
                <a:solidFill>
                  <a:schemeClr val="bg1"/>
                </a:solidFill>
                <a:latin typeface="Cambria" pitchFamily="18" charset="0"/>
              </a:rPr>
              <a:t> – początkowe natężenie danego bodźca</a:t>
            </a:r>
          </a:p>
          <a:p>
            <a:r>
              <a:rPr lang="pl-PL" sz="2000" dirty="0" smtClean="0">
                <a:solidFill>
                  <a:schemeClr val="bg1"/>
                </a:solidFill>
                <a:latin typeface="Cambria" pitchFamily="18" charset="0"/>
              </a:rPr>
              <a:t>ln – logarytm naturalny </a:t>
            </a:r>
          </a:p>
          <a:p>
            <a:r>
              <a:rPr lang="pl-PL" sz="2000" dirty="0" smtClean="0">
                <a:solidFill>
                  <a:schemeClr val="bg1"/>
                </a:solidFill>
                <a:latin typeface="Cambria" pitchFamily="18" charset="0"/>
              </a:rPr>
              <a:t>k – wartość stała</a:t>
            </a:r>
          </a:p>
          <a:p>
            <a:endParaRPr lang="pl-P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ppt_w</p:attrName>
                                        </p:attrNameLst>
                                      </p:cBhvr>
                                      <p:tavLst>
                                        <p:tav tm="0" fmla="#ppt_w*sin(2.5*pi*$)">
                                          <p:val>
                                            <p:fltVal val="0"/>
                                          </p:val>
                                        </p:tav>
                                        <p:tav tm="100000">
                                          <p:val>
                                            <p:fltVal val="1"/>
                                          </p:val>
                                        </p:tav>
                                      </p:tavLst>
                                    </p:anim>
                                    <p:anim calcmode="lin" valueType="num">
                                      <p:cBhvr>
                                        <p:cTn id="9" dur="100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2900"/>
                            </p:stCondLst>
                            <p:childTnLst>
                              <p:par>
                                <p:cTn id="11" presetID="3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anim calcmode="lin" valueType="num">
                                      <p:cBhvr>
                                        <p:cTn id="14" dur="2000" fill="hold"/>
                                        <p:tgtEl>
                                          <p:spTgt spid="14"/>
                                        </p:tgtEl>
                                        <p:attrNameLst>
                                          <p:attrName>ppt_x</p:attrName>
                                        </p:attrNameLst>
                                      </p:cBhvr>
                                      <p:tavLst>
                                        <p:tav tm="0">
                                          <p:val>
                                            <p:strVal val="#ppt_x"/>
                                          </p:val>
                                        </p:tav>
                                        <p:tav tm="100000">
                                          <p:val>
                                            <p:strVal val="#ppt_x"/>
                                          </p:val>
                                        </p:tav>
                                      </p:tavLst>
                                    </p:anim>
                                    <p:anim calcmode="lin" valueType="num">
                                      <p:cBhvr>
                                        <p:cTn id="15" dur="1800" decel="100000" fill="hold"/>
                                        <p:tgtEl>
                                          <p:spTgt spid="14"/>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anim calcmode="lin" valueType="num">
                                      <p:cBhvr>
                                        <p:cTn id="20" dur="2000" fill="hold"/>
                                        <p:tgtEl>
                                          <p:spTgt spid="16"/>
                                        </p:tgtEl>
                                        <p:attrNameLst>
                                          <p:attrName>ppt_x</p:attrName>
                                        </p:attrNameLst>
                                      </p:cBhvr>
                                      <p:tavLst>
                                        <p:tav tm="0">
                                          <p:val>
                                            <p:strVal val="#ppt_x"/>
                                          </p:val>
                                        </p:tav>
                                        <p:tav tm="100000">
                                          <p:val>
                                            <p:strVal val="#ppt_x"/>
                                          </p:val>
                                        </p:tav>
                                      </p:tavLst>
                                    </p:anim>
                                    <p:anim calcmode="lin" valueType="num">
                                      <p:cBhvr>
                                        <p:cTn id="21" dur="1800" decel="100000" fill="hold"/>
                                        <p:tgtEl>
                                          <p:spTgt spid="16"/>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par>
                          <p:cTn id="23" fill="hold">
                            <p:stCondLst>
                              <p:cond delay="4900"/>
                            </p:stCondLst>
                            <p:childTnLst>
                              <p:par>
                                <p:cTn id="24" presetID="37"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anim calcmode="lin" valueType="num">
                                      <p:cBhvr>
                                        <p:cTn id="27" dur="2000" fill="hold"/>
                                        <p:tgtEl>
                                          <p:spTgt spid="15"/>
                                        </p:tgtEl>
                                        <p:attrNameLst>
                                          <p:attrName>ppt_x</p:attrName>
                                        </p:attrNameLst>
                                      </p:cBhvr>
                                      <p:tavLst>
                                        <p:tav tm="0">
                                          <p:val>
                                            <p:strVal val="#ppt_x"/>
                                          </p:val>
                                        </p:tav>
                                        <p:tav tm="100000">
                                          <p:val>
                                            <p:strVal val="#ppt_x"/>
                                          </p:val>
                                        </p:tav>
                                      </p:tavLst>
                                    </p:anim>
                                    <p:anim calcmode="lin" valueType="num">
                                      <p:cBhvr>
                                        <p:cTn id="28" dur="1800" decel="100000" fill="hold"/>
                                        <p:tgtEl>
                                          <p:spTgt spid="15"/>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ppt_x</p:attrName>
                                        </p:attrNameLst>
                                      </p:cBhvr>
                                      <p:tavLst>
                                        <p:tav tm="0">
                                          <p:val>
                                            <p:strVal val="#ppt_x"/>
                                          </p:val>
                                        </p:tav>
                                        <p:tav tm="100000">
                                          <p:val>
                                            <p:strVal val="#ppt_x"/>
                                          </p:val>
                                        </p:tav>
                                      </p:tavLst>
                                    </p:anim>
                                    <p:anim calcmode="lin" valueType="num">
                                      <p:cBhvr>
                                        <p:cTn id="34" dur="1800" decel="100000" fill="hold"/>
                                        <p:tgtEl>
                                          <p:spTgt spid="17"/>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ppt_x</p:attrName>
                                        </p:attrNameLst>
                                      </p:cBhvr>
                                      <p:tavLst>
                                        <p:tav tm="0">
                                          <p:val>
                                            <p:strVal val="#ppt_x"/>
                                          </p:val>
                                        </p:tav>
                                        <p:tav tm="100000">
                                          <p:val>
                                            <p:strVal val="#ppt_x"/>
                                          </p:val>
                                        </p:tav>
                                      </p:tavLst>
                                    </p:anim>
                                    <p:anim calcmode="lin" valueType="num">
                                      <p:cBhvr>
                                        <p:cTn id="40" dur="1800" decel="100000" fill="hold"/>
                                        <p:tgtEl>
                                          <p:spTgt spid="18"/>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zaokrąglony 11"/>
          <p:cNvSpPr/>
          <p:nvPr/>
        </p:nvSpPr>
        <p:spPr>
          <a:xfrm>
            <a:off x="251520" y="764704"/>
            <a:ext cx="8568952" cy="720080"/>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00" b="1" dirty="0">
              <a:latin typeface="Cambria" pitchFamily="18" charset="0"/>
            </a:endParaRPr>
          </a:p>
        </p:txBody>
      </p:sp>
      <p:sp>
        <p:nvSpPr>
          <p:cNvPr id="19" name="Prostokąt zaokrąglony 18"/>
          <p:cNvSpPr/>
          <p:nvPr/>
        </p:nvSpPr>
        <p:spPr>
          <a:xfrm>
            <a:off x="323528" y="2276872"/>
            <a:ext cx="8424936" cy="3024336"/>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dirty="0" smtClean="0">
                <a:solidFill>
                  <a:schemeClr val="bg1"/>
                </a:solidFill>
                <a:latin typeface="Cambria" pitchFamily="18" charset="0"/>
              </a:rPr>
              <a:t>Z Prawa Webera wynika, że ocena jasności światła jest proporcjonalna do logarytmu strumienia światła mierzonego na powierzchni oka. Przy konstruowaniu skali wrażeń (światła lub dźwięku) za wartość początkową przyjmuje się umowną najniższą wartość bodźca rejestrowanego przez ludzkie zmysły (oko, ucho), inaczej nazywana również wartością progową. Owa umowność wynika z różnic w odbiorze i interpretacji bodźców u ludzi. </a:t>
            </a:r>
            <a:endParaRPr lang="pl-PL" sz="2000" dirty="0">
              <a:solidFill>
                <a:schemeClr val="bg1"/>
              </a:solidFill>
              <a:latin typeface="Cambria" pitchFamily="18" charset="0"/>
            </a:endParaRPr>
          </a:p>
        </p:txBody>
      </p:sp>
      <p:sp>
        <p:nvSpPr>
          <p:cNvPr id="14" name="pole tekstowe 13"/>
          <p:cNvSpPr txBox="1"/>
          <p:nvPr/>
        </p:nvSpPr>
        <p:spPr>
          <a:xfrm>
            <a:off x="467544" y="764704"/>
            <a:ext cx="8208912"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SKALA WRAŻEŃ</a:t>
            </a:r>
            <a:endParaRPr lang="pl-PL" sz="4000" b="1"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7"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ppt_x</p:attrName>
                                        </p:attrNameLst>
                                      </p:cBhvr>
                                      <p:tavLst>
                                        <p:tav tm="0">
                                          <p:val>
                                            <p:strVal val="#ppt_x"/>
                                          </p:val>
                                        </p:tav>
                                        <p:tav tm="100000">
                                          <p:val>
                                            <p:strVal val="#ppt_x"/>
                                          </p:val>
                                        </p:tav>
                                      </p:tavLst>
                                    </p:anim>
                                    <p:anim calcmode="lin" valueType="num">
                                      <p:cBhvr>
                                        <p:cTn id="15" dur="1800" decel="100000" fill="hold"/>
                                        <p:tgtEl>
                                          <p:spTgt spid="19"/>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0" name="Obraz 19" descr="wykres.bmp"/>
          <p:cNvPicPr/>
          <p:nvPr/>
        </p:nvPicPr>
        <p:blipFill>
          <a:blip r:embed="rId2" cstate="print"/>
          <a:srcRect t="12451" r="5263"/>
          <a:stretch>
            <a:fillRect/>
          </a:stretch>
        </p:blipFill>
        <p:spPr>
          <a:xfrm>
            <a:off x="251520" y="332656"/>
            <a:ext cx="8640960" cy="626469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1+#ppt_w/2"/>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zaokrąglony 11"/>
          <p:cNvSpPr/>
          <p:nvPr/>
        </p:nvSpPr>
        <p:spPr>
          <a:xfrm>
            <a:off x="395536" y="188640"/>
            <a:ext cx="8496944" cy="720080"/>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1475656" y="188640"/>
            <a:ext cx="6120680"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WIELKOŚĆ GWIAZDOWA</a:t>
            </a:r>
            <a:endParaRPr lang="pl-PL" sz="4000" b="1" dirty="0">
              <a:solidFill>
                <a:schemeClr val="bg1"/>
              </a:solidFill>
              <a:latin typeface="Cambria" pitchFamily="18" charset="0"/>
            </a:endParaRPr>
          </a:p>
        </p:txBody>
      </p:sp>
      <p:sp>
        <p:nvSpPr>
          <p:cNvPr id="19" name="Prostokąt zaokrąglony 18"/>
          <p:cNvSpPr/>
          <p:nvPr/>
        </p:nvSpPr>
        <p:spPr>
          <a:xfrm>
            <a:off x="395536" y="1124744"/>
            <a:ext cx="4752528" cy="2016224"/>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dirty="0" smtClean="0">
                <a:latin typeface="Cambria" pitchFamily="18" charset="0"/>
              </a:rPr>
              <a:t>Wielkość gwiazdowa – </a:t>
            </a:r>
            <a:r>
              <a:rPr lang="pl-PL" sz="2000" dirty="0" smtClean="0">
                <a:latin typeface="Cambria" pitchFamily="18" charset="0"/>
              </a:rPr>
              <a:t>miara stosowana do określania blasku ciał niebieskich. Za bodziec uznajemy światło wpadające do oka, a za reakcję jasność gwiazdy. </a:t>
            </a:r>
            <a:endParaRPr lang="pl-PL" sz="2000" dirty="0">
              <a:solidFill>
                <a:schemeClr val="bg1"/>
              </a:solidFill>
              <a:latin typeface="Cambria" pitchFamily="18" charset="0"/>
            </a:endParaRPr>
          </a:p>
        </p:txBody>
      </p:sp>
      <p:sp>
        <p:nvSpPr>
          <p:cNvPr id="14" name="Prostokąt zaokrąglony 13"/>
          <p:cNvSpPr/>
          <p:nvPr/>
        </p:nvSpPr>
        <p:spPr>
          <a:xfrm>
            <a:off x="5436096" y="1124744"/>
            <a:ext cx="3456384" cy="5040560"/>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smtClean="0">
                <a:latin typeface="Cambria" pitchFamily="18" charset="0"/>
              </a:rPr>
              <a:t>MAGNITUDO</a:t>
            </a:r>
            <a:r>
              <a:rPr lang="pl-PL" sz="2000" dirty="0" smtClean="0">
                <a:latin typeface="Cambria" pitchFamily="18" charset="0"/>
              </a:rPr>
              <a:t> ( </a:t>
            </a:r>
            <a:r>
              <a:rPr lang="pl-PL" sz="2000" i="1" baseline="30000" dirty="0" smtClean="0">
                <a:latin typeface="Cambria" pitchFamily="18" charset="0"/>
              </a:rPr>
              <a:t>m</a:t>
            </a:r>
            <a:r>
              <a:rPr lang="pl-PL" sz="2000" dirty="0" smtClean="0">
                <a:latin typeface="Cambria" pitchFamily="18" charset="0"/>
              </a:rPr>
              <a:t> lub </a:t>
            </a:r>
            <a:r>
              <a:rPr lang="pl-PL" sz="2000" i="1" dirty="0" smtClean="0">
                <a:latin typeface="Cambria" pitchFamily="18" charset="0"/>
              </a:rPr>
              <a:t>mag</a:t>
            </a:r>
            <a:r>
              <a:rPr lang="pl-PL" sz="2000" dirty="0" smtClean="0">
                <a:latin typeface="Cambria" pitchFamily="18" charset="0"/>
              </a:rPr>
              <a:t>) – jednostka wielkości gwiazdowej;</a:t>
            </a:r>
          </a:p>
          <a:p>
            <a:endParaRPr lang="pl-PL" sz="2000" dirty="0" smtClean="0">
              <a:latin typeface="Cambria" pitchFamily="18" charset="0"/>
            </a:endParaRPr>
          </a:p>
          <a:p>
            <a:r>
              <a:rPr lang="pl-PL" sz="2000" b="1" dirty="0" smtClean="0">
                <a:latin typeface="Cambria" pitchFamily="18" charset="0"/>
              </a:rPr>
              <a:t>1 Magnitudo </a:t>
            </a:r>
            <a:r>
              <a:rPr lang="pl-PL" sz="2000" dirty="0" smtClean="0">
                <a:latin typeface="Cambria" pitchFamily="18" charset="0"/>
              </a:rPr>
              <a:t>– wartość otrzymywana przez najjaśniejszy obiekt</a:t>
            </a:r>
          </a:p>
          <a:p>
            <a:endParaRPr lang="pl-PL" sz="2000" dirty="0" smtClean="0">
              <a:latin typeface="Cambria" pitchFamily="18" charset="0"/>
            </a:endParaRPr>
          </a:p>
          <a:p>
            <a:r>
              <a:rPr lang="pl-PL" sz="2000" b="1" dirty="0" smtClean="0">
                <a:latin typeface="Cambria" pitchFamily="18" charset="0"/>
              </a:rPr>
              <a:t>6 Magnitudo </a:t>
            </a:r>
            <a:r>
              <a:rPr lang="pl-PL" sz="2000" dirty="0" smtClean="0">
                <a:latin typeface="Cambria" pitchFamily="18" charset="0"/>
              </a:rPr>
              <a:t>– wartość otrzymywana przez najciemniejszy obiekt</a:t>
            </a:r>
            <a:endParaRPr lang="pl-PL" sz="2000" dirty="0">
              <a:latin typeface="Cambria" pitchFamily="18" charset="0"/>
            </a:endParaRPr>
          </a:p>
        </p:txBody>
      </p:sp>
      <p:pic>
        <p:nvPicPr>
          <p:cNvPr id="15" name="Obraz 14" descr="star.jpg"/>
          <p:cNvPicPr>
            <a:picLocks noChangeAspect="1"/>
          </p:cNvPicPr>
          <p:nvPr/>
        </p:nvPicPr>
        <p:blipFill>
          <a:blip r:embed="rId2" cstate="print"/>
          <a:stretch>
            <a:fillRect/>
          </a:stretch>
        </p:blipFill>
        <p:spPr>
          <a:xfrm>
            <a:off x="467544" y="3789040"/>
            <a:ext cx="4427984" cy="242088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ppt_w</p:attrName>
                                        </p:attrNameLst>
                                      </p:cBhvr>
                                      <p:tavLst>
                                        <p:tav tm="0" fmla="#ppt_w*sin(2.5*pi*$)">
                                          <p:val>
                                            <p:fltVal val="0"/>
                                          </p:val>
                                        </p:tav>
                                        <p:tav tm="100000">
                                          <p:val>
                                            <p:fltVal val="1"/>
                                          </p:val>
                                        </p:tav>
                                      </p:tavLst>
                                    </p:anim>
                                    <p:anim calcmode="lin" valueType="num">
                                      <p:cBhvr>
                                        <p:cTn id="9" dur="100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2600"/>
                            </p:stCondLst>
                            <p:childTnLst>
                              <p:par>
                                <p:cTn id="11" presetID="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2000" fill="hold"/>
                                        <p:tgtEl>
                                          <p:spTgt spid="19"/>
                                        </p:tgtEl>
                                        <p:attrNameLst>
                                          <p:attrName>ppt_x</p:attrName>
                                        </p:attrNameLst>
                                      </p:cBhvr>
                                      <p:tavLst>
                                        <p:tav tm="0">
                                          <p:val>
                                            <p:strVal val="0-#ppt_w/2"/>
                                          </p:val>
                                        </p:tav>
                                        <p:tav tm="100000">
                                          <p:val>
                                            <p:strVal val="#ppt_x"/>
                                          </p:val>
                                        </p:tav>
                                      </p:tavLst>
                                    </p:anim>
                                    <p:anim calcmode="lin" valueType="num">
                                      <p:cBhvr additive="base">
                                        <p:cTn id="14" dur="20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4600"/>
                            </p:stCondLst>
                            <p:childTnLst>
                              <p:par>
                                <p:cTn id="16" presetID="3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anim calcmode="lin" valueType="num">
                                      <p:cBhvr>
                                        <p:cTn id="19" dur="2000" fill="hold"/>
                                        <p:tgtEl>
                                          <p:spTgt spid="14"/>
                                        </p:tgtEl>
                                        <p:attrNameLst>
                                          <p:attrName>ppt_x</p:attrName>
                                        </p:attrNameLst>
                                      </p:cBhvr>
                                      <p:tavLst>
                                        <p:tav tm="0">
                                          <p:val>
                                            <p:strVal val="#ppt_x"/>
                                          </p:val>
                                        </p:tav>
                                        <p:tav tm="100000">
                                          <p:val>
                                            <p:strVal val="#ppt_x"/>
                                          </p:val>
                                        </p:tav>
                                      </p:tavLst>
                                    </p:anim>
                                    <p:anim calcmode="lin" valueType="num">
                                      <p:cBhvr>
                                        <p:cTn id="20" dur="1800" decel="100000" fill="hold"/>
                                        <p:tgtEl>
                                          <p:spTgt spid="14"/>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par>
                          <p:cTn id="22" fill="hold">
                            <p:stCondLst>
                              <p:cond delay="6600"/>
                            </p:stCondLst>
                            <p:childTnLst>
                              <p:par>
                                <p:cTn id="23" presetID="2" presetClass="entr" presetSubtype="1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000" fill="hold"/>
                                        <p:tgtEl>
                                          <p:spTgt spid="15"/>
                                        </p:tgtEl>
                                        <p:attrNameLst>
                                          <p:attrName>ppt_x</p:attrName>
                                        </p:attrNameLst>
                                      </p:cBhvr>
                                      <p:tavLst>
                                        <p:tav tm="0">
                                          <p:val>
                                            <p:strVal val="0-#ppt_w/2"/>
                                          </p:val>
                                        </p:tav>
                                        <p:tav tm="100000">
                                          <p:val>
                                            <p:strVal val="#ppt_x"/>
                                          </p:val>
                                        </p:tav>
                                      </p:tavLst>
                                    </p:anim>
                                    <p:anim calcmode="lin" valueType="num">
                                      <p:cBhvr additive="base">
                                        <p:cTn id="2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9" name="Prostokąt zaokrąglony 18"/>
          <p:cNvSpPr/>
          <p:nvPr/>
        </p:nvSpPr>
        <p:spPr>
          <a:xfrm>
            <a:off x="251520" y="1412776"/>
            <a:ext cx="8640960" cy="3744416"/>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dirty="0" smtClean="0">
                <a:latin typeface="Cambria" pitchFamily="18" charset="0"/>
              </a:rPr>
              <a:t> </a:t>
            </a:r>
            <a:endParaRPr lang="pl-PL" sz="2000" dirty="0">
              <a:solidFill>
                <a:schemeClr val="bg1"/>
              </a:solidFill>
              <a:latin typeface="Cambria" pitchFamily="18" charset="0"/>
            </a:endParaRPr>
          </a:p>
        </p:txBody>
      </p:sp>
      <p:sp>
        <p:nvSpPr>
          <p:cNvPr id="37889" name="Rectangle 1"/>
          <p:cNvSpPr>
            <a:spLocks noChangeArrowheads="1"/>
          </p:cNvSpPr>
          <p:nvPr/>
        </p:nvSpPr>
        <p:spPr bwMode="auto">
          <a:xfrm>
            <a:off x="539552" y="1772816"/>
            <a:ext cx="806489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Definicja: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bg1"/>
              </a:solidFill>
              <a:effectLst/>
              <a:latin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3600" b="1" i="1"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Różnica pięciu wielkości gwiazdowych odpowiada 100-krotnej różnicy jasności gwiazd</a:t>
            </a:r>
            <a:r>
              <a:rPr lang="pl-PL" sz="3600" b="1" i="1" dirty="0" smtClean="0">
                <a:solidFill>
                  <a:schemeClr val="bg1"/>
                </a:solidFill>
                <a:latin typeface="Cambria"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pl-PL" sz="3600" b="1" i="1" dirty="0" smtClean="0">
                <a:solidFill>
                  <a:schemeClr val="bg1"/>
                </a:solidFill>
                <a:latin typeface="Cambria" pitchFamily="18" charset="0"/>
                <a:cs typeface="Times New Roman" pitchFamily="18" charset="0"/>
              </a:rPr>
              <a:t>                                                               </a:t>
            </a:r>
            <a:r>
              <a:rPr lang="pl-PL" sz="1600" i="1" dirty="0" smtClean="0">
                <a:solidFill>
                  <a:schemeClr val="bg1"/>
                </a:solidFill>
                <a:latin typeface="Cambria" pitchFamily="18" charset="0"/>
                <a:cs typeface="Times New Roman" pitchFamily="18" charset="0"/>
              </a:rPr>
              <a:t>Ptolemeusz</a:t>
            </a:r>
            <a:endParaRPr kumimoji="0" lang="pl-PL" sz="1600" i="0" u="none" strike="noStrike" cap="none" normalizeH="0" baseline="0" dirty="0" smtClean="0">
              <a:ln>
                <a:noFill/>
              </a:ln>
              <a:solidFill>
                <a:schemeClr val="bg1"/>
              </a:solidFill>
              <a:effectLst/>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7889"/>
                                        </p:tgtEl>
                                        <p:attrNameLst>
                                          <p:attrName>style.visibility</p:attrName>
                                        </p:attrNameLst>
                                      </p:cBhvr>
                                      <p:to>
                                        <p:strVal val="visible"/>
                                      </p:to>
                                    </p:set>
                                    <p:animEffect transition="in" filter="fade">
                                      <p:cBhvr>
                                        <p:cTn id="7" dur="1000"/>
                                        <p:tgtEl>
                                          <p:spTgt spid="37889"/>
                                        </p:tgtEl>
                                      </p:cBhvr>
                                    </p:animEffect>
                                    <p:anim calcmode="lin" valueType="num">
                                      <p:cBhvr>
                                        <p:cTn id="8" dur="1000" fill="hold"/>
                                        <p:tgtEl>
                                          <p:spTgt spid="37889"/>
                                        </p:tgtEl>
                                        <p:attrNameLst>
                                          <p:attrName>ppt_w</p:attrName>
                                        </p:attrNameLst>
                                      </p:cBhvr>
                                      <p:tavLst>
                                        <p:tav tm="0" fmla="#ppt_w*sin(2.5*pi*$)">
                                          <p:val>
                                            <p:fltVal val="0"/>
                                          </p:val>
                                        </p:tav>
                                        <p:tav tm="100000">
                                          <p:val>
                                            <p:fltVal val="1"/>
                                          </p:val>
                                        </p:tav>
                                      </p:tavLst>
                                    </p:anim>
                                    <p:anim calcmode="lin" valueType="num">
                                      <p:cBhvr>
                                        <p:cTn id="9" dur="1000" fill="hold"/>
                                        <p:tgtEl>
                                          <p:spTgt spid="378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rostokąt zaokrąglony 9"/>
          <p:cNvSpPr/>
          <p:nvPr/>
        </p:nvSpPr>
        <p:spPr>
          <a:xfrm>
            <a:off x="467544" y="1412776"/>
            <a:ext cx="8280920" cy="1224136"/>
          </a:xfrm>
          <a:prstGeom prst="roundRect">
            <a:avLst/>
          </a:prstGeom>
          <a:gradFill>
            <a:gsLst>
              <a:gs pos="0">
                <a:srgbClr val="918051"/>
              </a:gs>
              <a:gs pos="75000">
                <a:srgbClr val="282316"/>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zaokrąglony 3"/>
          <p:cNvSpPr/>
          <p:nvPr/>
        </p:nvSpPr>
        <p:spPr>
          <a:xfrm>
            <a:off x="467544" y="260648"/>
            <a:ext cx="8280920" cy="936104"/>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39552" y="404664"/>
            <a:ext cx="7920880" cy="523220"/>
          </a:xfrm>
          <a:prstGeom prst="rect">
            <a:avLst/>
          </a:prstGeom>
          <a:noFill/>
        </p:spPr>
        <p:txBody>
          <a:bodyPr wrap="square" rtlCol="0">
            <a:spAutoFit/>
          </a:bodyPr>
          <a:lstStyle/>
          <a:p>
            <a:r>
              <a:rPr lang="pl-PL" sz="2800" dirty="0" smtClean="0">
                <a:latin typeface="Cambria" pitchFamily="18" charset="0"/>
              </a:rPr>
              <a:t> </a:t>
            </a:r>
            <a:endParaRPr lang="pl-PL" sz="2800" dirty="0">
              <a:solidFill>
                <a:schemeClr val="bg1"/>
              </a:solidFill>
              <a:latin typeface="Cambria" pitchFamily="18" charset="0"/>
            </a:endParaRPr>
          </a:p>
        </p:txBody>
      </p:sp>
      <p:sp>
        <p:nvSpPr>
          <p:cNvPr id="6" name="Prostokąt zaokrąglony 5"/>
          <p:cNvSpPr/>
          <p:nvPr/>
        </p:nvSpPr>
        <p:spPr>
          <a:xfrm>
            <a:off x="467544" y="3068960"/>
            <a:ext cx="8280920" cy="3528392"/>
          </a:xfrm>
          <a:prstGeom prst="roundRect">
            <a:avLst/>
          </a:prstGeom>
          <a:gradFill>
            <a:gsLst>
              <a:gs pos="70000">
                <a:srgbClr val="695D3B"/>
              </a:gs>
              <a:gs pos="15000">
                <a:srgbClr val="28231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539552" y="404664"/>
            <a:ext cx="8208912"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ŚWIATŁO MONOCHROMATYCZNE</a:t>
            </a:r>
            <a:endParaRPr lang="pl-PL" sz="4000" b="1" dirty="0">
              <a:solidFill>
                <a:schemeClr val="bg1"/>
              </a:solidFill>
              <a:latin typeface="Cambria" pitchFamily="18" charset="0"/>
            </a:endParaRPr>
          </a:p>
        </p:txBody>
      </p:sp>
      <p:sp>
        <p:nvSpPr>
          <p:cNvPr id="7" name="pole tekstowe 6"/>
          <p:cNvSpPr txBox="1"/>
          <p:nvPr/>
        </p:nvSpPr>
        <p:spPr>
          <a:xfrm>
            <a:off x="467544" y="1628800"/>
            <a:ext cx="7992888" cy="769441"/>
          </a:xfrm>
          <a:prstGeom prst="rect">
            <a:avLst/>
          </a:prstGeom>
          <a:noFill/>
        </p:spPr>
        <p:txBody>
          <a:bodyPr wrap="square" rtlCol="0">
            <a:spAutoFit/>
          </a:bodyPr>
          <a:lstStyle/>
          <a:p>
            <a:r>
              <a:rPr lang="pl-PL" sz="2400" b="1" dirty="0" smtClean="0">
                <a:solidFill>
                  <a:schemeClr val="bg1"/>
                </a:solidFill>
                <a:latin typeface="Cambria" pitchFamily="18" charset="0"/>
              </a:rPr>
              <a:t>Światło monochromatyczne </a:t>
            </a:r>
            <a:r>
              <a:rPr lang="pl-PL" sz="2000" dirty="0" smtClean="0">
                <a:solidFill>
                  <a:schemeClr val="bg1"/>
                </a:solidFill>
                <a:latin typeface="Cambria" pitchFamily="18" charset="0"/>
              </a:rPr>
              <a:t>– wiązka </a:t>
            </a:r>
            <a:r>
              <a:rPr lang="pl-PL" sz="2000" dirty="0">
                <a:solidFill>
                  <a:schemeClr val="bg1"/>
                </a:solidFill>
                <a:latin typeface="Cambria" pitchFamily="18" charset="0"/>
              </a:rPr>
              <a:t>światła o konkretnej długości fali. M</a:t>
            </a:r>
            <a:r>
              <a:rPr lang="pl-PL" sz="2000" dirty="0" smtClean="0">
                <a:solidFill>
                  <a:schemeClr val="bg1"/>
                </a:solidFill>
                <a:latin typeface="Cambria" pitchFamily="18" charset="0"/>
              </a:rPr>
              <a:t>ożemy ją otrzymać </a:t>
            </a:r>
            <a:r>
              <a:rPr lang="pl-PL" sz="2000" dirty="0">
                <a:solidFill>
                  <a:schemeClr val="bg1"/>
                </a:solidFill>
                <a:latin typeface="Cambria" pitchFamily="18" charset="0"/>
              </a:rPr>
              <a:t>po rozszczepieniu światła białego</a:t>
            </a:r>
            <a:r>
              <a:rPr lang="pl-PL" dirty="0">
                <a:solidFill>
                  <a:schemeClr val="bg1"/>
                </a:solidFill>
                <a:latin typeface="Cambria" pitchFamily="18" charset="0"/>
              </a:rPr>
              <a:t>.</a:t>
            </a:r>
          </a:p>
        </p:txBody>
      </p:sp>
      <p:graphicFrame>
        <p:nvGraphicFramePr>
          <p:cNvPr id="9" name="Tabela 8"/>
          <p:cNvGraphicFramePr>
            <a:graphicFrameLocks noGrp="1"/>
          </p:cNvGraphicFramePr>
          <p:nvPr/>
        </p:nvGraphicFramePr>
        <p:xfrm>
          <a:off x="1907704" y="3356992"/>
          <a:ext cx="5400600" cy="2993880"/>
        </p:xfrm>
        <a:graphic>
          <a:graphicData uri="http://schemas.openxmlformats.org/drawingml/2006/table">
            <a:tbl>
              <a:tblPr>
                <a:tableStyleId>{E8B1032C-EA38-4F05-BA0D-38AFFFC7BED3}</a:tableStyleId>
              </a:tblPr>
              <a:tblGrid>
                <a:gridCol w="2700300"/>
                <a:gridCol w="2700300"/>
              </a:tblGrid>
              <a:tr h="473803">
                <a:tc>
                  <a:txBody>
                    <a:bodyPr/>
                    <a:lstStyle/>
                    <a:p>
                      <a:pPr algn="l">
                        <a:lnSpc>
                          <a:spcPct val="115000"/>
                        </a:lnSpc>
                        <a:spcAft>
                          <a:spcPts val="0"/>
                        </a:spcAft>
                      </a:pPr>
                      <a:r>
                        <a:rPr lang="pl-PL" sz="2000" b="1" dirty="0">
                          <a:solidFill>
                            <a:schemeClr val="bg1"/>
                          </a:solidFill>
                          <a:latin typeface="Cambria" pitchFamily="18" charset="0"/>
                        </a:rPr>
                        <a:t>KOLOR WIĄZKI </a:t>
                      </a:r>
                      <a:endParaRPr lang="pl-PL" sz="2000" b="1" dirty="0">
                        <a:solidFill>
                          <a:schemeClr val="bg1"/>
                        </a:solidFill>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b="1" dirty="0">
                          <a:solidFill>
                            <a:schemeClr val="bg1"/>
                          </a:solidFill>
                          <a:latin typeface="Cambria" pitchFamily="18" charset="0"/>
                        </a:rPr>
                        <a:t>DŁUGOŚĆ FALI w nm. </a:t>
                      </a:r>
                      <a:endParaRPr lang="pl-PL" sz="2000" b="1" dirty="0">
                        <a:solidFill>
                          <a:schemeClr val="bg1"/>
                        </a:solidFill>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highlight>
                            <a:srgbClr val="FF0000"/>
                          </a:highlight>
                          <a:latin typeface="Cambria" pitchFamily="18" charset="0"/>
                        </a:rPr>
                        <a:t>Czerwony</a:t>
                      </a:r>
                      <a:endParaRPr lang="pl-PL" sz="2000" dirty="0">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highlight>
                            <a:srgbClr val="FF0000"/>
                          </a:highlight>
                          <a:latin typeface="Cambria" pitchFamily="18" charset="0"/>
                        </a:rPr>
                        <a:t>~635-770</a:t>
                      </a:r>
                      <a:endParaRPr lang="pl-PL" sz="2000" dirty="0">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highlight>
                            <a:srgbClr val="FFFF00"/>
                          </a:highlight>
                          <a:latin typeface="Cambria" pitchFamily="18" charset="0"/>
                        </a:rPr>
                        <a:t>Żółty</a:t>
                      </a:r>
                      <a:endParaRPr lang="pl-PL" sz="2000" dirty="0">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highlight>
                            <a:srgbClr val="FFFF00"/>
                          </a:highlight>
                          <a:latin typeface="Cambria" pitchFamily="18" charset="0"/>
                        </a:rPr>
                        <a:t>~565-590</a:t>
                      </a:r>
                      <a:endParaRPr lang="pl-PL" sz="2000" dirty="0">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highlight>
                            <a:srgbClr val="00FF00"/>
                          </a:highlight>
                          <a:latin typeface="Cambria" pitchFamily="18" charset="0"/>
                        </a:rPr>
                        <a:t>Zielony</a:t>
                      </a:r>
                      <a:endParaRPr lang="pl-PL" sz="2000" dirty="0">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highlight>
                            <a:srgbClr val="00FF00"/>
                          </a:highlight>
                          <a:latin typeface="Cambria" pitchFamily="18" charset="0"/>
                        </a:rPr>
                        <a:t>~520-565</a:t>
                      </a:r>
                      <a:endParaRPr lang="pl-PL" sz="2000" dirty="0">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highlight>
                            <a:srgbClr val="00FFFF"/>
                          </a:highlight>
                          <a:latin typeface="Cambria" pitchFamily="18" charset="0"/>
                        </a:rPr>
                        <a:t>Cyjan</a:t>
                      </a:r>
                      <a:endParaRPr lang="pl-PL" sz="2000" dirty="0">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highlight>
                            <a:srgbClr val="00FFFF"/>
                          </a:highlight>
                          <a:latin typeface="Cambria" pitchFamily="18" charset="0"/>
                        </a:rPr>
                        <a:t>~500-520</a:t>
                      </a:r>
                      <a:endParaRPr lang="pl-PL" sz="2000" dirty="0">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solidFill>
                            <a:schemeClr val="bg1"/>
                          </a:solidFill>
                          <a:highlight>
                            <a:srgbClr val="0000FF"/>
                          </a:highlight>
                          <a:latin typeface="Cambria" pitchFamily="18" charset="0"/>
                        </a:rPr>
                        <a:t>Niebieski</a:t>
                      </a:r>
                      <a:endParaRPr lang="pl-PL" sz="2000" dirty="0">
                        <a:solidFill>
                          <a:schemeClr val="bg1"/>
                        </a:solidFill>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solidFill>
                            <a:schemeClr val="bg1"/>
                          </a:solidFill>
                          <a:highlight>
                            <a:srgbClr val="0000FF"/>
                          </a:highlight>
                          <a:latin typeface="Cambria" pitchFamily="18" charset="0"/>
                        </a:rPr>
                        <a:t>~450-500</a:t>
                      </a:r>
                      <a:endParaRPr lang="pl-PL" sz="2000" dirty="0">
                        <a:solidFill>
                          <a:schemeClr val="bg1"/>
                        </a:solidFill>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solidFill>
                            <a:schemeClr val="bg1"/>
                          </a:solidFill>
                          <a:highlight>
                            <a:srgbClr val="000080"/>
                          </a:highlight>
                          <a:latin typeface="Cambria" pitchFamily="18" charset="0"/>
                        </a:rPr>
                        <a:t>Indygo</a:t>
                      </a:r>
                      <a:endParaRPr lang="pl-PL" sz="2000" dirty="0">
                        <a:solidFill>
                          <a:schemeClr val="bg1"/>
                        </a:solidFill>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solidFill>
                            <a:schemeClr val="bg1"/>
                          </a:solidFill>
                          <a:highlight>
                            <a:srgbClr val="000080"/>
                          </a:highlight>
                          <a:latin typeface="Cambria" pitchFamily="18" charset="0"/>
                        </a:rPr>
                        <a:t>~430-450</a:t>
                      </a:r>
                      <a:endParaRPr lang="pl-PL" sz="2000" dirty="0">
                        <a:solidFill>
                          <a:schemeClr val="bg1"/>
                        </a:solidFill>
                        <a:latin typeface="Cambria" pitchFamily="18" charset="0"/>
                        <a:ea typeface="Calibri"/>
                        <a:cs typeface="Times New Roman"/>
                      </a:endParaRPr>
                    </a:p>
                  </a:txBody>
                  <a:tcPr marL="68580" marR="68580" marT="0" marB="0"/>
                </a:tc>
              </a:tr>
              <a:tr h="360011">
                <a:tc>
                  <a:txBody>
                    <a:bodyPr/>
                    <a:lstStyle/>
                    <a:p>
                      <a:pPr algn="l">
                        <a:lnSpc>
                          <a:spcPct val="115000"/>
                        </a:lnSpc>
                        <a:spcAft>
                          <a:spcPts val="0"/>
                        </a:spcAft>
                      </a:pPr>
                      <a:r>
                        <a:rPr lang="pl-PL" sz="2000" dirty="0">
                          <a:solidFill>
                            <a:schemeClr val="bg1"/>
                          </a:solidFill>
                          <a:highlight>
                            <a:srgbClr val="800080"/>
                          </a:highlight>
                          <a:latin typeface="Cambria" pitchFamily="18" charset="0"/>
                        </a:rPr>
                        <a:t>Fiolet</a:t>
                      </a:r>
                      <a:endParaRPr lang="pl-PL" sz="2000" dirty="0">
                        <a:solidFill>
                          <a:schemeClr val="bg1"/>
                        </a:solidFill>
                        <a:latin typeface="Cambria" pitchFamily="18" charset="0"/>
                        <a:ea typeface="Calibri"/>
                        <a:cs typeface="Times New Roman"/>
                      </a:endParaRPr>
                    </a:p>
                  </a:txBody>
                  <a:tcPr marL="68580" marR="68580" marT="0" marB="0"/>
                </a:tc>
                <a:tc>
                  <a:txBody>
                    <a:bodyPr/>
                    <a:lstStyle/>
                    <a:p>
                      <a:pPr algn="l">
                        <a:lnSpc>
                          <a:spcPct val="115000"/>
                        </a:lnSpc>
                        <a:spcAft>
                          <a:spcPts val="0"/>
                        </a:spcAft>
                      </a:pPr>
                      <a:r>
                        <a:rPr lang="pl-PL" sz="2000" dirty="0">
                          <a:solidFill>
                            <a:schemeClr val="bg1"/>
                          </a:solidFill>
                          <a:highlight>
                            <a:srgbClr val="800080"/>
                          </a:highlight>
                          <a:latin typeface="Cambria" pitchFamily="18" charset="0"/>
                        </a:rPr>
                        <a:t>~380-430</a:t>
                      </a:r>
                      <a:endParaRPr lang="pl-PL" sz="2000" dirty="0">
                        <a:solidFill>
                          <a:schemeClr val="bg1"/>
                        </a:solidFill>
                        <a:latin typeface="Cambria" pitchFamily="18" charset="0"/>
                        <a:ea typeface="Calibri"/>
                        <a:cs typeface="Times New Roman"/>
                      </a:endParaRPr>
                    </a:p>
                  </a:txBody>
                  <a:tcPr marL="68580" marR="68580" marT="0" marB="0"/>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2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1800" decel="100000" fill="hold"/>
                                        <p:tgtEl>
                                          <p:spTgt spid="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5200"/>
                            </p:stCondLst>
                            <p:childTnLst>
                              <p:par>
                                <p:cTn id="18" presetID="2" presetClass="entr" presetSubtype="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3" name="Obraz 12" descr="teleskop Hubble.jpg"/>
          <p:cNvPicPr/>
          <p:nvPr/>
        </p:nvPicPr>
        <p:blipFill>
          <a:blip r:embed="rId2" cstate="print"/>
          <a:stretch>
            <a:fillRect/>
          </a:stretch>
        </p:blipFill>
        <p:spPr>
          <a:xfrm>
            <a:off x="539552" y="1700808"/>
            <a:ext cx="7992888" cy="4824536"/>
          </a:xfrm>
          <a:prstGeom prst="rect">
            <a:avLst/>
          </a:prstGeom>
        </p:spPr>
      </p:pic>
      <p:sp>
        <p:nvSpPr>
          <p:cNvPr id="14" name="Prostokąt zaokrąglony 13"/>
          <p:cNvSpPr/>
          <p:nvPr/>
        </p:nvSpPr>
        <p:spPr>
          <a:xfrm>
            <a:off x="323528" y="188640"/>
            <a:ext cx="8568952" cy="1224136"/>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539552" y="260648"/>
            <a:ext cx="8208912" cy="1015663"/>
          </a:xfrm>
          <a:prstGeom prst="rect">
            <a:avLst/>
          </a:prstGeom>
          <a:noFill/>
        </p:spPr>
        <p:txBody>
          <a:bodyPr wrap="square" rtlCol="0">
            <a:spAutoFit/>
          </a:bodyPr>
          <a:lstStyle/>
          <a:p>
            <a:r>
              <a:rPr lang="pl-PL" sz="2000" dirty="0" smtClean="0">
                <a:solidFill>
                  <a:schemeClr val="bg1"/>
                </a:solidFill>
                <a:latin typeface="Cambria" pitchFamily="18" charset="0"/>
              </a:rPr>
              <a:t>Najdalszym zaobserwowanym przez człowieka obiektem we wszechświecie jest galaktyka mająca ok. 28 mag i oddalona jest o 13,2 mld lat świetlnych. Jej dostrzeżenie umożliwił nam teleskop Hubble.</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1800" decel="100000" fill="hold"/>
                                        <p:tgtEl>
                                          <p:spTgt spid="1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1800" decel="100000" fill="hold"/>
                                        <p:tgtEl>
                                          <p:spTgt spid="1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1+#ppt_w/2"/>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Prostokąt zaokrąglony 17"/>
          <p:cNvSpPr/>
          <p:nvPr/>
        </p:nvSpPr>
        <p:spPr>
          <a:xfrm>
            <a:off x="395536" y="2348880"/>
            <a:ext cx="8352928" cy="3096344"/>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4" name="Prostokąt zaokrąglony 13"/>
          <p:cNvSpPr/>
          <p:nvPr/>
        </p:nvSpPr>
        <p:spPr>
          <a:xfrm>
            <a:off x="323528" y="548680"/>
            <a:ext cx="8424936" cy="720080"/>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467544" y="692696"/>
            <a:ext cx="8280920" cy="461665"/>
          </a:xfrm>
          <a:prstGeom prst="rect">
            <a:avLst/>
          </a:prstGeom>
          <a:noFill/>
        </p:spPr>
        <p:txBody>
          <a:bodyPr wrap="square" rtlCol="0">
            <a:spAutoFit/>
          </a:bodyPr>
          <a:lstStyle/>
          <a:p>
            <a:pPr algn="ctr"/>
            <a:r>
              <a:rPr lang="pl-PL" sz="2400" dirty="0" smtClean="0">
                <a:solidFill>
                  <a:schemeClr val="bg1"/>
                </a:solidFill>
                <a:latin typeface="Cambria" pitchFamily="18" charset="0"/>
              </a:rPr>
              <a:t>Do obliczania Magnitudo używamy wzoru:</a:t>
            </a:r>
            <a:r>
              <a:rPr lang="pl-PL" sz="2400" b="1" i="1" dirty="0" smtClean="0">
                <a:latin typeface="Cambria" pitchFamily="18" charset="0"/>
              </a:rPr>
              <a:t> </a:t>
            </a:r>
          </a:p>
        </p:txBody>
      </p:sp>
      <p:sp>
        <p:nvSpPr>
          <p:cNvPr id="17" name="Prostokąt 16"/>
          <p:cNvSpPr/>
          <p:nvPr/>
        </p:nvSpPr>
        <p:spPr>
          <a:xfrm>
            <a:off x="899592" y="3356992"/>
            <a:ext cx="2232248" cy="792088"/>
          </a:xfrm>
          <a:prstGeom prst="rect">
            <a:avLst/>
          </a:prstGeom>
          <a:solidFill>
            <a:schemeClr val="bg2"/>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smtClean="0">
                <a:solidFill>
                  <a:schemeClr val="tx1"/>
                </a:solidFill>
              </a:rPr>
              <a:t>m= a * log(I) + C</a:t>
            </a:r>
          </a:p>
        </p:txBody>
      </p:sp>
      <p:sp>
        <p:nvSpPr>
          <p:cNvPr id="19" name="pole tekstowe 18"/>
          <p:cNvSpPr txBox="1"/>
          <p:nvPr/>
        </p:nvSpPr>
        <p:spPr>
          <a:xfrm>
            <a:off x="3779912" y="2564904"/>
            <a:ext cx="4680520" cy="2523768"/>
          </a:xfrm>
          <a:prstGeom prst="rect">
            <a:avLst/>
          </a:prstGeom>
          <a:noFill/>
        </p:spPr>
        <p:txBody>
          <a:bodyPr wrap="square" rtlCol="0">
            <a:spAutoFit/>
          </a:bodyPr>
          <a:lstStyle/>
          <a:p>
            <a:r>
              <a:rPr lang="pl-PL" sz="2000" b="1" dirty="0" smtClean="0">
                <a:solidFill>
                  <a:schemeClr val="bg1"/>
                </a:solidFill>
                <a:latin typeface="Cambria" pitchFamily="18" charset="0"/>
              </a:rPr>
              <a:t>                                                                                 m </a:t>
            </a:r>
            <a:r>
              <a:rPr lang="pl-PL" sz="2000" dirty="0" smtClean="0">
                <a:solidFill>
                  <a:schemeClr val="bg1"/>
                </a:solidFill>
                <a:latin typeface="Cambria" pitchFamily="18" charset="0"/>
              </a:rPr>
              <a:t>– obliczanie jasności ciał                   niebieskich (Magnitudo)</a:t>
            </a:r>
          </a:p>
          <a:p>
            <a:r>
              <a:rPr lang="pl-PL" sz="2000" b="1" dirty="0" smtClean="0">
                <a:solidFill>
                  <a:schemeClr val="bg1"/>
                </a:solidFill>
                <a:latin typeface="Cambria" pitchFamily="18" charset="0"/>
              </a:rPr>
              <a:t>a</a:t>
            </a:r>
            <a:r>
              <a:rPr lang="pl-PL" sz="2000" dirty="0" smtClean="0">
                <a:solidFill>
                  <a:schemeClr val="bg1"/>
                </a:solidFill>
                <a:latin typeface="Cambria" pitchFamily="18" charset="0"/>
              </a:rPr>
              <a:t> – stała o wartości (-2,5) </a:t>
            </a:r>
          </a:p>
          <a:p>
            <a:r>
              <a:rPr lang="pl-PL" sz="2000" b="1" dirty="0" smtClean="0">
                <a:solidFill>
                  <a:schemeClr val="bg1"/>
                </a:solidFill>
                <a:latin typeface="Cambria" pitchFamily="18" charset="0"/>
              </a:rPr>
              <a:t>I</a:t>
            </a:r>
            <a:r>
              <a:rPr lang="pl-PL" sz="2000" dirty="0" smtClean="0">
                <a:solidFill>
                  <a:schemeClr val="bg1"/>
                </a:solidFill>
                <a:latin typeface="Cambria" pitchFamily="18" charset="0"/>
              </a:rPr>
              <a:t> – natężenie promieniowania od gwiazdy </a:t>
            </a:r>
          </a:p>
          <a:p>
            <a:r>
              <a:rPr lang="pl-PL" sz="2000" b="1" dirty="0" smtClean="0">
                <a:solidFill>
                  <a:schemeClr val="bg1"/>
                </a:solidFill>
                <a:latin typeface="Cambria" pitchFamily="18" charset="0"/>
              </a:rPr>
              <a:t>C</a:t>
            </a:r>
            <a:r>
              <a:rPr lang="pl-PL" sz="2000" dirty="0" smtClean="0">
                <a:solidFill>
                  <a:schemeClr val="bg1"/>
                </a:solidFill>
                <a:latin typeface="Cambria" pitchFamily="18" charset="0"/>
              </a:rPr>
              <a:t> – stała konieczna do wykalibrowania systemu</a:t>
            </a:r>
          </a:p>
          <a:p>
            <a:endParaRPr lang="pl-P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1800" decel="100000" fill="hold"/>
                                        <p:tgtEl>
                                          <p:spTgt spid="1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1800" decel="100000" fill="hold"/>
                                        <p:tgtEl>
                                          <p:spTgt spid="1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ppt_x</p:attrName>
                                        </p:attrNameLst>
                                      </p:cBhvr>
                                      <p:tavLst>
                                        <p:tav tm="0">
                                          <p:val>
                                            <p:strVal val="#ppt_x"/>
                                          </p:val>
                                        </p:tav>
                                        <p:tav tm="100000">
                                          <p:val>
                                            <p:strVal val="#ppt_x"/>
                                          </p:val>
                                        </p:tav>
                                      </p:tavLst>
                                    </p:anim>
                                    <p:anim calcmode="lin" valueType="num">
                                      <p:cBhvr>
                                        <p:cTn id="22" dur="1800" decel="100000" fill="hold"/>
                                        <p:tgtEl>
                                          <p:spTgt spid="18"/>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anim calcmode="lin" valueType="num">
                                      <p:cBhvr>
                                        <p:cTn id="27" dur="2000" fill="hold"/>
                                        <p:tgtEl>
                                          <p:spTgt spid="17"/>
                                        </p:tgtEl>
                                        <p:attrNameLst>
                                          <p:attrName>ppt_x</p:attrName>
                                        </p:attrNameLst>
                                      </p:cBhvr>
                                      <p:tavLst>
                                        <p:tav tm="0">
                                          <p:val>
                                            <p:strVal val="#ppt_x"/>
                                          </p:val>
                                        </p:tav>
                                        <p:tav tm="100000">
                                          <p:val>
                                            <p:strVal val="#ppt_x"/>
                                          </p:val>
                                        </p:tav>
                                      </p:tavLst>
                                    </p:anim>
                                    <p:anim calcmode="lin" valueType="num">
                                      <p:cBhvr>
                                        <p:cTn id="28" dur="1800" decel="100000" fill="hold"/>
                                        <p:tgtEl>
                                          <p:spTgt spid="17"/>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anim calcmode="lin" valueType="num">
                                      <p:cBhvr>
                                        <p:cTn id="33" dur="2000" fill="hold"/>
                                        <p:tgtEl>
                                          <p:spTgt spid="19"/>
                                        </p:tgtEl>
                                        <p:attrNameLst>
                                          <p:attrName>ppt_x</p:attrName>
                                        </p:attrNameLst>
                                      </p:cBhvr>
                                      <p:tavLst>
                                        <p:tav tm="0">
                                          <p:val>
                                            <p:strVal val="#ppt_x"/>
                                          </p:val>
                                        </p:tav>
                                        <p:tav tm="100000">
                                          <p:val>
                                            <p:strVal val="#ppt_x"/>
                                          </p:val>
                                        </p:tav>
                                      </p:tavLst>
                                    </p:anim>
                                    <p:anim calcmode="lin" valueType="num">
                                      <p:cBhvr>
                                        <p:cTn id="34" dur="1800" decel="100000" fill="hold"/>
                                        <p:tgtEl>
                                          <p:spTgt spid="19"/>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p:bldP spid="17"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4" name="Prostokąt zaokrąglony 13"/>
          <p:cNvSpPr/>
          <p:nvPr/>
        </p:nvSpPr>
        <p:spPr>
          <a:xfrm>
            <a:off x="323528" y="332656"/>
            <a:ext cx="3816424" cy="2232248"/>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683568" y="548680"/>
            <a:ext cx="3240360" cy="1754326"/>
          </a:xfrm>
          <a:prstGeom prst="rect">
            <a:avLst/>
          </a:prstGeom>
          <a:noFill/>
        </p:spPr>
        <p:txBody>
          <a:bodyPr wrap="square" rtlCol="0">
            <a:spAutoFit/>
          </a:bodyPr>
          <a:lstStyle/>
          <a:p>
            <a:r>
              <a:rPr lang="pl-PL" sz="2400" b="1" dirty="0" smtClean="0">
                <a:solidFill>
                  <a:schemeClr val="bg1"/>
                </a:solidFill>
                <a:latin typeface="Cambria" pitchFamily="18" charset="0"/>
              </a:rPr>
              <a:t>Jasność obserwowana (m)</a:t>
            </a:r>
            <a:r>
              <a:rPr lang="pl-PL" sz="2000" dirty="0" smtClean="0">
                <a:solidFill>
                  <a:schemeClr val="bg1"/>
                </a:solidFill>
                <a:latin typeface="Cambria" pitchFamily="18" charset="0"/>
              </a:rPr>
              <a:t> - to jasność gwiazdy, którą widzimy </a:t>
            </a:r>
          </a:p>
          <a:p>
            <a:r>
              <a:rPr lang="pl-PL" sz="2000" dirty="0" smtClean="0">
                <a:solidFill>
                  <a:schemeClr val="bg1"/>
                </a:solidFill>
                <a:latin typeface="Cambria" pitchFamily="18" charset="0"/>
              </a:rPr>
              <a:t>z Ziemi lub Słońca</a:t>
            </a:r>
            <a:endParaRPr lang="pl-PL" sz="2000" b="1" i="1" dirty="0" smtClean="0">
              <a:solidFill>
                <a:schemeClr val="bg1"/>
              </a:solidFill>
              <a:latin typeface="Cambria" pitchFamily="18" charset="0"/>
            </a:endParaRPr>
          </a:p>
        </p:txBody>
      </p:sp>
      <p:sp>
        <p:nvSpPr>
          <p:cNvPr id="15" name="Prostokąt zaokrąglony 14"/>
          <p:cNvSpPr/>
          <p:nvPr/>
        </p:nvSpPr>
        <p:spPr>
          <a:xfrm>
            <a:off x="4860032" y="332656"/>
            <a:ext cx="3960440" cy="2232248"/>
          </a:xfrm>
          <a:prstGeom prst="roundRect">
            <a:avLst/>
          </a:prstGeom>
          <a:gradFill>
            <a:gsLst>
              <a:gs pos="0">
                <a:srgbClr val="282316"/>
              </a:gs>
              <a:gs pos="94000">
                <a:srgbClr val="B1A173"/>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5364088" y="476672"/>
            <a:ext cx="3024336" cy="2031325"/>
          </a:xfrm>
          <a:prstGeom prst="rect">
            <a:avLst/>
          </a:prstGeom>
          <a:noFill/>
        </p:spPr>
        <p:txBody>
          <a:bodyPr wrap="square" rtlCol="0">
            <a:spAutoFit/>
          </a:bodyPr>
          <a:lstStyle/>
          <a:p>
            <a:r>
              <a:rPr lang="pl-PL" sz="2400" b="1" dirty="0" smtClean="0">
                <a:solidFill>
                  <a:schemeClr val="bg1"/>
                </a:solidFill>
                <a:latin typeface="Cambria" pitchFamily="18" charset="0"/>
              </a:rPr>
              <a:t>Jasność absolutna (M)</a:t>
            </a:r>
            <a:r>
              <a:rPr lang="pl-PL" sz="2400" dirty="0" smtClean="0">
                <a:solidFill>
                  <a:schemeClr val="bg1"/>
                </a:solidFill>
                <a:latin typeface="Cambria" pitchFamily="18" charset="0"/>
              </a:rPr>
              <a:t> </a:t>
            </a:r>
            <a:r>
              <a:rPr lang="pl-PL" sz="2000" dirty="0" smtClean="0">
                <a:solidFill>
                  <a:schemeClr val="bg1"/>
                </a:solidFill>
                <a:latin typeface="Cambria" pitchFamily="18" charset="0"/>
              </a:rPr>
              <a:t>– to jasność gwiazdy dla obserwatora stojącego 10 parseków ( pc ) od obiektu.</a:t>
            </a:r>
          </a:p>
          <a:p>
            <a:endParaRPr lang="pl-PL" dirty="0"/>
          </a:p>
        </p:txBody>
      </p:sp>
      <p:sp>
        <p:nvSpPr>
          <p:cNvPr id="21" name="Prostokąt zaokrąglony 20"/>
          <p:cNvSpPr/>
          <p:nvPr/>
        </p:nvSpPr>
        <p:spPr>
          <a:xfrm>
            <a:off x="251520" y="3356992"/>
            <a:ext cx="8640960" cy="3024336"/>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827584" y="3573016"/>
            <a:ext cx="7344816" cy="1569660"/>
          </a:xfrm>
          <a:prstGeom prst="rect">
            <a:avLst/>
          </a:prstGeom>
          <a:noFill/>
        </p:spPr>
        <p:txBody>
          <a:bodyPr wrap="square" rtlCol="0">
            <a:spAutoFit/>
          </a:bodyPr>
          <a:lstStyle/>
          <a:p>
            <a:r>
              <a:rPr lang="pl-PL" sz="2000" dirty="0" smtClean="0">
                <a:solidFill>
                  <a:schemeClr val="bg1"/>
                </a:solidFill>
                <a:latin typeface="Cambria" pitchFamily="18" charset="0"/>
              </a:rPr>
              <a:t>Związek pomiędzy jasnością obserwowaną a jasnością absolutną można wyrazić wzorem: </a:t>
            </a:r>
          </a:p>
          <a:p>
            <a:endParaRPr lang="pl-PL" sz="2000" dirty="0" smtClean="0">
              <a:solidFill>
                <a:schemeClr val="bg1"/>
              </a:solidFill>
              <a:latin typeface="Cambria" pitchFamily="18" charset="0"/>
            </a:endParaRPr>
          </a:p>
          <a:p>
            <a:endParaRPr lang="pl-PL" b="1" dirty="0" smtClean="0"/>
          </a:p>
          <a:p>
            <a:endParaRPr lang="pl-PL" dirty="0"/>
          </a:p>
        </p:txBody>
      </p:sp>
      <p:sp>
        <p:nvSpPr>
          <p:cNvPr id="23" name="Prostokąt 22"/>
          <p:cNvSpPr/>
          <p:nvPr/>
        </p:nvSpPr>
        <p:spPr>
          <a:xfrm>
            <a:off x="467544" y="4725144"/>
            <a:ext cx="3456384" cy="648072"/>
          </a:xfrm>
          <a:prstGeom prst="rect">
            <a:avLst/>
          </a:prstGeom>
          <a:solidFill>
            <a:schemeClr val="bg2"/>
          </a:solid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b="1" dirty="0" smtClean="0">
                <a:solidFill>
                  <a:schemeClr val="tx1"/>
                </a:solidFill>
              </a:rPr>
              <a:t>M = </a:t>
            </a:r>
            <a:r>
              <a:rPr lang="pl-PL" sz="2800" b="1" dirty="0" err="1" smtClean="0">
                <a:solidFill>
                  <a:schemeClr val="tx1"/>
                </a:solidFill>
              </a:rPr>
              <a:t>m</a:t>
            </a:r>
            <a:r>
              <a:rPr lang="pl-PL" sz="2800" b="1" dirty="0" smtClean="0">
                <a:solidFill>
                  <a:schemeClr val="tx1"/>
                </a:solidFill>
              </a:rPr>
              <a:t> - 5 * log(</a:t>
            </a:r>
            <a:r>
              <a:rPr lang="pl-PL" sz="2800" b="1" dirty="0" err="1" smtClean="0">
                <a:solidFill>
                  <a:schemeClr val="tx1"/>
                </a:solidFill>
              </a:rPr>
              <a:t>r</a:t>
            </a:r>
            <a:r>
              <a:rPr lang="pl-PL" sz="2800" b="1" dirty="0" smtClean="0">
                <a:solidFill>
                  <a:schemeClr val="tx1"/>
                </a:solidFill>
              </a:rPr>
              <a:t>) + 5</a:t>
            </a:r>
            <a:endParaRPr lang="pl-PL" sz="2800" dirty="0" smtClean="0">
              <a:solidFill>
                <a:schemeClr val="tx1"/>
              </a:solidFill>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 </a:t>
            </a:r>
            <a:r>
              <a:rPr kumimoji="0" lang="pl-PL"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l-PL" sz="1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odległość obserwatora od danej gwiazdy ( wyrażona w parsekach)</a:t>
            </a:r>
            <a:endParaRPr kumimoji="0" lang="pl-PL" sz="1800" b="0" i="0" u="none" strike="noStrike" cap="none" normalizeH="0" baseline="0" dirty="0" smtClean="0">
              <a:ln>
                <a:noFill/>
              </a:ln>
              <a:solidFill>
                <a:schemeClr val="tx1"/>
              </a:solidFill>
              <a:effectLst/>
              <a:latin typeface="Arial" pitchFamily="34" charset="0"/>
            </a:endParaRPr>
          </a:p>
        </p:txBody>
      </p:sp>
      <p:sp>
        <p:nvSpPr>
          <p:cNvPr id="25" name="pole tekstowe 24"/>
          <p:cNvSpPr txBox="1"/>
          <p:nvPr/>
        </p:nvSpPr>
        <p:spPr>
          <a:xfrm>
            <a:off x="4499992" y="4365104"/>
            <a:ext cx="4176464" cy="1600438"/>
          </a:xfrm>
          <a:prstGeom prst="rect">
            <a:avLst/>
          </a:prstGeom>
          <a:noFill/>
        </p:spPr>
        <p:txBody>
          <a:bodyPr wrap="square" rtlCol="0">
            <a:spAutoFit/>
          </a:bodyPr>
          <a:lstStyle/>
          <a:p>
            <a:r>
              <a:rPr lang="pl-PL" sz="2000" b="1" dirty="0" smtClean="0">
                <a:solidFill>
                  <a:schemeClr val="bg1"/>
                </a:solidFill>
                <a:latin typeface="Cambria" pitchFamily="18" charset="0"/>
              </a:rPr>
              <a:t>r</a:t>
            </a:r>
            <a:r>
              <a:rPr lang="pl-PL" sz="2000" dirty="0" smtClean="0">
                <a:solidFill>
                  <a:schemeClr val="bg1"/>
                </a:solidFill>
                <a:latin typeface="Cambria" pitchFamily="18" charset="0"/>
              </a:rPr>
              <a:t> – odległość obserwatora od danej gwiazdy ( wyrażona w parsekach)</a:t>
            </a:r>
          </a:p>
          <a:p>
            <a:r>
              <a:rPr lang="pl-PL" sz="2000" b="1" dirty="0" smtClean="0">
                <a:solidFill>
                  <a:schemeClr val="bg1"/>
                </a:solidFill>
                <a:latin typeface="Cambria" pitchFamily="18" charset="0"/>
              </a:rPr>
              <a:t>M</a:t>
            </a:r>
            <a:r>
              <a:rPr lang="pl-PL" sz="2000" dirty="0" smtClean="0">
                <a:solidFill>
                  <a:schemeClr val="bg1"/>
                </a:solidFill>
                <a:latin typeface="Cambria" pitchFamily="18" charset="0"/>
              </a:rPr>
              <a:t> – jasność absolutna</a:t>
            </a:r>
          </a:p>
          <a:p>
            <a:r>
              <a:rPr lang="pl-PL" sz="2000" b="1" dirty="0" smtClean="0">
                <a:solidFill>
                  <a:schemeClr val="bg1"/>
                </a:solidFill>
                <a:latin typeface="Cambria" pitchFamily="18" charset="0"/>
              </a:rPr>
              <a:t>m</a:t>
            </a:r>
            <a:r>
              <a:rPr lang="pl-PL" sz="2000" dirty="0" smtClean="0">
                <a:solidFill>
                  <a:schemeClr val="bg1"/>
                </a:solidFill>
                <a:latin typeface="Cambria" pitchFamily="18" charset="0"/>
              </a:rPr>
              <a:t> – jasność obserwowana</a:t>
            </a:r>
          </a:p>
          <a:p>
            <a:endParaRPr lang="pl-P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0-#ppt_w/2"/>
                                          </p:val>
                                        </p:tav>
                                        <p:tav tm="100000">
                                          <p:val>
                                            <p:strVal val="#ppt_x"/>
                                          </p:val>
                                        </p:tav>
                                      </p:tavLst>
                                    </p:anim>
                                    <p:anim calcmode="lin" valueType="num">
                                      <p:cBhvr additive="base">
                                        <p:cTn id="12" dur="2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1+#ppt_w/2"/>
                                          </p:val>
                                        </p:tav>
                                        <p:tav tm="100000">
                                          <p:val>
                                            <p:strVal val="#ppt_x"/>
                                          </p:val>
                                        </p:tav>
                                      </p:tavLst>
                                    </p:anim>
                                    <p:anim calcmode="lin" valueType="num">
                                      <p:cBhvr additive="base">
                                        <p:cTn id="16" dur="2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anim calcmode="lin" valueType="num">
                                      <p:cBhvr>
                                        <p:cTn id="25" dur="2000" fill="hold"/>
                                        <p:tgtEl>
                                          <p:spTgt spid="21"/>
                                        </p:tgtEl>
                                        <p:attrNameLst>
                                          <p:attrName>ppt_x</p:attrName>
                                        </p:attrNameLst>
                                      </p:cBhvr>
                                      <p:tavLst>
                                        <p:tav tm="0">
                                          <p:val>
                                            <p:strVal val="#ppt_x"/>
                                          </p:val>
                                        </p:tav>
                                        <p:tav tm="100000">
                                          <p:val>
                                            <p:strVal val="#ppt_x"/>
                                          </p:val>
                                        </p:tav>
                                      </p:tavLst>
                                    </p:anim>
                                    <p:anim calcmode="lin" valueType="num">
                                      <p:cBhvr>
                                        <p:cTn id="26" dur="1800" decel="100000" fill="hold"/>
                                        <p:tgtEl>
                                          <p:spTgt spid="21"/>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21"/>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anim calcmode="lin" valueType="num">
                                      <p:cBhvr>
                                        <p:cTn id="31" dur="2000" fill="hold"/>
                                        <p:tgtEl>
                                          <p:spTgt spid="22"/>
                                        </p:tgtEl>
                                        <p:attrNameLst>
                                          <p:attrName>ppt_x</p:attrName>
                                        </p:attrNameLst>
                                      </p:cBhvr>
                                      <p:tavLst>
                                        <p:tav tm="0">
                                          <p:val>
                                            <p:strVal val="#ppt_x"/>
                                          </p:val>
                                        </p:tav>
                                        <p:tav tm="100000">
                                          <p:val>
                                            <p:strVal val="#ppt_x"/>
                                          </p:val>
                                        </p:tav>
                                      </p:tavLst>
                                    </p:anim>
                                    <p:anim calcmode="lin" valueType="num">
                                      <p:cBhvr>
                                        <p:cTn id="32" dur="1800" decel="100000" fill="hold"/>
                                        <p:tgtEl>
                                          <p:spTgt spid="22"/>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22"/>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anim calcmode="lin" valueType="num">
                                      <p:cBhvr>
                                        <p:cTn id="37" dur="2000" fill="hold"/>
                                        <p:tgtEl>
                                          <p:spTgt spid="23"/>
                                        </p:tgtEl>
                                        <p:attrNameLst>
                                          <p:attrName>ppt_x</p:attrName>
                                        </p:attrNameLst>
                                      </p:cBhvr>
                                      <p:tavLst>
                                        <p:tav tm="0">
                                          <p:val>
                                            <p:strVal val="#ppt_x"/>
                                          </p:val>
                                        </p:tav>
                                        <p:tav tm="100000">
                                          <p:val>
                                            <p:strVal val="#ppt_x"/>
                                          </p:val>
                                        </p:tav>
                                      </p:tavLst>
                                    </p:anim>
                                    <p:anim calcmode="lin" valueType="num">
                                      <p:cBhvr>
                                        <p:cTn id="38" dur="1800" decel="100000" fill="hold"/>
                                        <p:tgtEl>
                                          <p:spTgt spid="23"/>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23"/>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000"/>
                                        <p:tgtEl>
                                          <p:spTgt spid="25"/>
                                        </p:tgtEl>
                                      </p:cBhvr>
                                    </p:animEffect>
                                    <p:anim calcmode="lin" valueType="num">
                                      <p:cBhvr>
                                        <p:cTn id="43" dur="2000" fill="hold"/>
                                        <p:tgtEl>
                                          <p:spTgt spid="25"/>
                                        </p:tgtEl>
                                        <p:attrNameLst>
                                          <p:attrName>ppt_x</p:attrName>
                                        </p:attrNameLst>
                                      </p:cBhvr>
                                      <p:tavLst>
                                        <p:tav tm="0">
                                          <p:val>
                                            <p:strVal val="#ppt_x"/>
                                          </p:val>
                                        </p:tav>
                                        <p:tav tm="100000">
                                          <p:val>
                                            <p:strVal val="#ppt_x"/>
                                          </p:val>
                                        </p:tav>
                                      </p:tavLst>
                                    </p:anim>
                                    <p:anim calcmode="lin" valueType="num">
                                      <p:cBhvr>
                                        <p:cTn id="44" dur="1800" decel="100000" fill="hold"/>
                                        <p:tgtEl>
                                          <p:spTgt spid="25"/>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5" grpId="0" animBg="1"/>
      <p:bldP spid="20" grpId="0"/>
      <p:bldP spid="21" grpId="0" animBg="1"/>
      <p:bldP spid="22" grpId="0"/>
      <p:bldP spid="23"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4" name="Prostokąt zaokrąglony 13"/>
          <p:cNvSpPr/>
          <p:nvPr/>
        </p:nvSpPr>
        <p:spPr>
          <a:xfrm>
            <a:off x="323528" y="260648"/>
            <a:ext cx="8496944" cy="504056"/>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zaokrąglony 20"/>
          <p:cNvSpPr/>
          <p:nvPr/>
        </p:nvSpPr>
        <p:spPr>
          <a:xfrm>
            <a:off x="251520" y="1052736"/>
            <a:ext cx="8568952" cy="5616624"/>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pole tekstowe 18"/>
          <p:cNvSpPr txBox="1"/>
          <p:nvPr/>
        </p:nvSpPr>
        <p:spPr>
          <a:xfrm>
            <a:off x="323528" y="260648"/>
            <a:ext cx="8280920" cy="400110"/>
          </a:xfrm>
          <a:prstGeom prst="rect">
            <a:avLst/>
          </a:prstGeom>
          <a:noFill/>
        </p:spPr>
        <p:txBody>
          <a:bodyPr wrap="square" rtlCol="0">
            <a:spAutoFit/>
          </a:bodyPr>
          <a:lstStyle/>
          <a:p>
            <a:pPr algn="ctr"/>
            <a:r>
              <a:rPr lang="pl-PL" sz="2000" b="1" dirty="0" smtClean="0">
                <a:solidFill>
                  <a:schemeClr val="bg1"/>
                </a:solidFill>
                <a:latin typeface="Cambria" pitchFamily="18" charset="0"/>
              </a:rPr>
              <a:t>SUMOWANIE JASNOŚCI GWIAZD</a:t>
            </a:r>
            <a:endParaRPr lang="pl-PL" sz="2000" b="1" dirty="0">
              <a:solidFill>
                <a:schemeClr val="bg1"/>
              </a:solidFill>
              <a:latin typeface="Cambria" pitchFamily="18" charset="0"/>
            </a:endParaRPr>
          </a:p>
        </p:txBody>
      </p:sp>
      <p:sp>
        <p:nvSpPr>
          <p:cNvPr id="24" name="pole tekstowe 23"/>
          <p:cNvSpPr txBox="1"/>
          <p:nvPr/>
        </p:nvSpPr>
        <p:spPr>
          <a:xfrm>
            <a:off x="683568" y="1102578"/>
            <a:ext cx="2736304" cy="4093428"/>
          </a:xfrm>
          <a:prstGeom prst="rect">
            <a:avLst/>
          </a:prstGeom>
          <a:noFill/>
        </p:spPr>
        <p:txBody>
          <a:bodyPr wrap="square" rtlCol="0">
            <a:spAutoFit/>
          </a:bodyPr>
          <a:lstStyle/>
          <a:p>
            <a:pPr marL="514350" lvl="0" indent="-514350"/>
            <a:r>
              <a:rPr lang="pl-PL" sz="2000" dirty="0" smtClean="0">
                <a:solidFill>
                  <a:schemeClr val="bg1"/>
                </a:solidFill>
                <a:latin typeface="Cambria" pitchFamily="18" charset="0"/>
              </a:rPr>
              <a:t>I. Z definicji wiemy, że:</a:t>
            </a:r>
          </a:p>
          <a:p>
            <a:r>
              <a:rPr lang="pl-PL" sz="1600" dirty="0" smtClean="0">
                <a:solidFill>
                  <a:schemeClr val="bg1"/>
                </a:solidFill>
                <a:latin typeface="Cambria" pitchFamily="18" charset="0"/>
              </a:rPr>
              <a:t>gdzie I – natężenie promieniowania gwiazdy.</a:t>
            </a:r>
          </a:p>
          <a:p>
            <a:r>
              <a:rPr lang="pl-PL" sz="2000" dirty="0" smtClean="0">
                <a:solidFill>
                  <a:schemeClr val="bg1"/>
                </a:solidFill>
                <a:latin typeface="Cambria" pitchFamily="18" charset="0"/>
              </a:rPr>
              <a:t>II. </a:t>
            </a:r>
            <a:r>
              <a:rPr lang="pl-PL" sz="1600" dirty="0" smtClean="0">
                <a:solidFill>
                  <a:schemeClr val="bg1"/>
                </a:solidFill>
                <a:latin typeface="Cambria" pitchFamily="18" charset="0"/>
              </a:rPr>
              <a:t>Każdy licealista wie że jak się odejmuje to się dzieli, stąd:</a:t>
            </a:r>
            <a:r>
              <a:rPr lang="pl-PL" sz="2000" dirty="0" smtClean="0">
                <a:solidFill>
                  <a:schemeClr val="bg1"/>
                </a:solidFill>
                <a:latin typeface="Cambria" pitchFamily="18" charset="0"/>
              </a:rPr>
              <a:t/>
            </a:r>
            <a:br>
              <a:rPr lang="pl-PL" sz="2000" dirty="0" smtClean="0">
                <a:solidFill>
                  <a:schemeClr val="bg1"/>
                </a:solidFill>
                <a:latin typeface="Cambria" pitchFamily="18" charset="0"/>
              </a:rPr>
            </a:br>
            <a:r>
              <a:rPr lang="pl-PL" sz="1600" dirty="0" smtClean="0">
                <a:solidFill>
                  <a:schemeClr val="bg1"/>
                </a:solidFill>
                <a:latin typeface="Cambria" pitchFamily="18" charset="0"/>
              </a:rPr>
              <a:t>III.          </a:t>
            </a:r>
          </a:p>
          <a:p>
            <a:endParaRPr lang="pl-PL" sz="1600" dirty="0" smtClean="0">
              <a:solidFill>
                <a:schemeClr val="bg1"/>
              </a:solidFill>
              <a:latin typeface="Cambria" pitchFamily="18" charset="0"/>
            </a:endParaRPr>
          </a:p>
          <a:p>
            <a:pPr lvl="0"/>
            <a:r>
              <a:rPr lang="pl-PL" sz="1600" dirty="0" smtClean="0">
                <a:solidFill>
                  <a:schemeClr val="bg1"/>
                </a:solidFill>
                <a:latin typeface="Cambria" pitchFamily="18" charset="0"/>
              </a:rPr>
              <a:t>IV. Wyznaczamy różnicę (gwiazda jest dowolna)</a:t>
            </a:r>
            <a:r>
              <a:rPr lang="pl-PL" sz="2000" dirty="0" smtClean="0">
                <a:solidFill>
                  <a:schemeClr val="bg1"/>
                </a:solidFill>
                <a:latin typeface="Cambria" pitchFamily="18" charset="0"/>
              </a:rPr>
              <a:t/>
            </a:r>
            <a:br>
              <a:rPr lang="pl-PL" sz="2000" dirty="0" smtClean="0">
                <a:solidFill>
                  <a:schemeClr val="bg1"/>
                </a:solidFill>
                <a:latin typeface="Cambria" pitchFamily="18" charset="0"/>
              </a:rPr>
            </a:br>
            <a:endParaRPr lang="pl-PL" sz="2000" dirty="0" smtClean="0">
              <a:solidFill>
                <a:schemeClr val="bg1"/>
              </a:solidFill>
              <a:latin typeface="Cambria" pitchFamily="18" charset="0"/>
            </a:endParaRPr>
          </a:p>
          <a:p>
            <a:pPr lvl="0"/>
            <a:r>
              <a:rPr lang="pl-PL" sz="1600" dirty="0" smtClean="0">
                <a:solidFill>
                  <a:schemeClr val="bg1"/>
                </a:solidFill>
                <a:latin typeface="Cambria" pitchFamily="18" charset="0"/>
              </a:rPr>
              <a:t>V. wyznaczamy I2 z równania pierwszego:</a:t>
            </a:r>
            <a:r>
              <a:rPr lang="pl-PL" sz="2000" dirty="0" smtClean="0">
                <a:solidFill>
                  <a:schemeClr val="bg1"/>
                </a:solidFill>
                <a:latin typeface="Cambria" pitchFamily="18" charset="0"/>
              </a:rPr>
              <a:t/>
            </a:r>
            <a:br>
              <a:rPr lang="pl-PL" sz="2000" dirty="0" smtClean="0">
                <a:solidFill>
                  <a:schemeClr val="bg1"/>
                </a:solidFill>
                <a:latin typeface="Cambria" pitchFamily="18" charset="0"/>
              </a:rPr>
            </a:br>
            <a:endParaRPr lang="pl-PL" sz="2000" b="1" dirty="0" smtClean="0">
              <a:solidFill>
                <a:schemeClr val="bg1"/>
              </a:solidFill>
              <a:latin typeface="Cambria" pitchFamily="18" charset="0"/>
            </a:endParaRPr>
          </a:p>
          <a:p>
            <a:pPr lvl="0"/>
            <a:endParaRPr lang="pl-PL" sz="2000" b="1" dirty="0" smtClean="0">
              <a:solidFill>
                <a:schemeClr val="bg1"/>
              </a:solidFill>
              <a:latin typeface="Cambria" pitchFamily="18" charset="0"/>
            </a:endParaRP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52225" name="Picture 1"/>
          <p:cNvPicPr>
            <a:picLocks noChangeAspect="1" noChangeArrowheads="1"/>
          </p:cNvPicPr>
          <p:nvPr/>
        </p:nvPicPr>
        <p:blipFill>
          <a:blip r:embed="rId2" cstate="print"/>
          <a:stretch>
            <a:fillRect/>
          </a:stretch>
        </p:blipFill>
        <p:spPr bwMode="auto">
          <a:xfrm>
            <a:off x="4860032" y="4581128"/>
            <a:ext cx="1944216" cy="618614"/>
          </a:xfrm>
          <a:prstGeom prst="rect">
            <a:avLst/>
          </a:prstGeom>
          <a:noFill/>
          <a:ln cmpd="thickThin">
            <a:solidFill>
              <a:schemeClr val="tx1"/>
            </a:solidFill>
          </a:ln>
        </p:spPr>
      </p:pic>
      <p:sp>
        <p:nvSpPr>
          <p:cNvPr id="52227" name="Rectangle 3"/>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rPr>
              <a:t/>
            </a:r>
            <a:br>
              <a:rPr kumimoji="0" lang="pl-PL" sz="1800" b="0" i="0" u="none" strike="noStrike" cap="none" normalizeH="0" baseline="0" smtClean="0">
                <a:ln>
                  <a:noFill/>
                </a:ln>
                <a:solidFill>
                  <a:schemeClr val="tx1"/>
                </a:solidFill>
                <a:effectLst/>
                <a:latin typeface="Arial" pitchFamily="34" charset="0"/>
              </a:rPr>
            </a:br>
            <a:endParaRPr kumimoji="0" lang="pl-PL" sz="1800" b="0" i="0" u="none" strike="noStrike" cap="none" normalizeH="0" baseline="0" smtClean="0">
              <a:ln>
                <a:noFill/>
              </a:ln>
              <a:solidFill>
                <a:schemeClr val="tx1"/>
              </a:solidFill>
              <a:effectLst/>
              <a:latin typeface="Arial" pitchFamily="34" charset="0"/>
            </a:endParaRP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52228" name="Picture 4"/>
          <p:cNvPicPr>
            <a:picLocks noChangeAspect="1" noChangeArrowheads="1"/>
          </p:cNvPicPr>
          <p:nvPr/>
        </p:nvPicPr>
        <p:blipFill>
          <a:blip r:embed="rId3" cstate="print"/>
          <a:stretch>
            <a:fillRect/>
          </a:stretch>
        </p:blipFill>
        <p:spPr bwMode="auto">
          <a:xfrm>
            <a:off x="4860032" y="5373216"/>
            <a:ext cx="1152128" cy="520317"/>
          </a:xfrm>
          <a:prstGeom prst="rect">
            <a:avLst/>
          </a:prstGeom>
          <a:noFill/>
          <a:ln cmpd="thickThin">
            <a:solidFill>
              <a:schemeClr val="tx1"/>
            </a:solidFill>
          </a:ln>
        </p:spPr>
      </p:pic>
      <p:sp>
        <p:nvSpPr>
          <p:cNvPr id="52230" name="Rectangle 6"/>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rPr>
              <a:t/>
            </a:r>
            <a:br>
              <a:rPr kumimoji="0" lang="pl-PL" sz="1800" b="0" i="0" u="none" strike="noStrike" cap="none" normalizeH="0" baseline="0" smtClean="0">
                <a:ln>
                  <a:noFill/>
                </a:ln>
                <a:solidFill>
                  <a:schemeClr val="tx1"/>
                </a:solidFill>
                <a:effectLst/>
                <a:latin typeface="Arial" pitchFamily="34" charset="0"/>
              </a:rPr>
            </a:br>
            <a:endParaRPr kumimoji="0" lang="pl-PL" sz="1800" b="0" i="0" u="none" strike="noStrike" cap="none" normalizeH="0" baseline="0" smtClean="0">
              <a:ln>
                <a:noFill/>
              </a:ln>
              <a:solidFill>
                <a:schemeClr val="tx1"/>
              </a:solidFill>
              <a:effectLst/>
              <a:latin typeface="Arial" pitchFamily="34" charset="0"/>
            </a:endParaRPr>
          </a:p>
        </p:txBody>
      </p:sp>
      <p:sp>
        <p:nvSpPr>
          <p:cNvPr id="27" name="Prostokąt 26"/>
          <p:cNvSpPr/>
          <p:nvPr/>
        </p:nvSpPr>
        <p:spPr>
          <a:xfrm>
            <a:off x="4860032" y="1196752"/>
            <a:ext cx="2880320" cy="43204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smtClean="0">
              <a:solidFill>
                <a:schemeClr val="tx1"/>
              </a:solidFill>
              <a:latin typeface="Cambria" pitchFamily="18" charset="0"/>
            </a:endParaRPr>
          </a:p>
          <a:p>
            <a:pPr algn="ctr"/>
            <a:r>
              <a:rPr lang="pl-PL" dirty="0" smtClean="0">
                <a:solidFill>
                  <a:schemeClr val="tx1"/>
                </a:solidFill>
                <a:latin typeface="Cambria" pitchFamily="18" charset="0"/>
              </a:rPr>
              <a:t>m=-2,5*log(I) + c</a:t>
            </a:r>
            <a:endParaRPr lang="pl-PL" dirty="0" smtClean="0">
              <a:solidFill>
                <a:schemeClr val="tx1"/>
              </a:solidFill>
            </a:endParaRPr>
          </a:p>
          <a:p>
            <a:pPr algn="ctr"/>
            <a:endParaRPr lang="pl-PL" dirty="0"/>
          </a:p>
        </p:txBody>
      </p:sp>
      <p:sp>
        <p:nvSpPr>
          <p:cNvPr id="28" name="Prostokąt 27"/>
          <p:cNvSpPr/>
          <p:nvPr/>
        </p:nvSpPr>
        <p:spPr>
          <a:xfrm>
            <a:off x="4860032" y="1988840"/>
            <a:ext cx="2880320" cy="43204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latin typeface="Cambria" pitchFamily="18" charset="0"/>
              </a:rPr>
              <a:t>m</a:t>
            </a:r>
            <a:r>
              <a:rPr lang="pl-PL" baseline="-25000" dirty="0" smtClean="0">
                <a:solidFill>
                  <a:schemeClr val="tx1"/>
                </a:solidFill>
                <a:latin typeface="Cambria" pitchFamily="18" charset="0"/>
              </a:rPr>
              <a:t>2</a:t>
            </a:r>
            <a:r>
              <a:rPr lang="pl-PL" dirty="0" smtClean="0">
                <a:solidFill>
                  <a:schemeClr val="tx1"/>
                </a:solidFill>
                <a:latin typeface="Cambria" pitchFamily="18" charset="0"/>
              </a:rPr>
              <a:t>-m</a:t>
            </a:r>
            <a:r>
              <a:rPr lang="pl-PL" baseline="-25000" dirty="0" smtClean="0">
                <a:solidFill>
                  <a:schemeClr val="tx1"/>
                </a:solidFill>
                <a:latin typeface="Cambria" pitchFamily="18" charset="0"/>
              </a:rPr>
              <a:t>1</a:t>
            </a:r>
            <a:r>
              <a:rPr lang="pl-PL" dirty="0" smtClean="0">
                <a:solidFill>
                  <a:schemeClr val="tx1"/>
                </a:solidFill>
                <a:latin typeface="Cambria" pitchFamily="18" charset="0"/>
              </a:rPr>
              <a:t>=-2,5* log(I2/I1) </a:t>
            </a:r>
            <a:endParaRPr lang="pl-PL" dirty="0">
              <a:solidFill>
                <a:schemeClr val="tx1"/>
              </a:solidFill>
            </a:endParaRPr>
          </a:p>
        </p:txBody>
      </p:sp>
      <p:sp>
        <p:nvSpPr>
          <p:cNvPr id="29" name="Prostokąt 28"/>
          <p:cNvSpPr/>
          <p:nvPr/>
        </p:nvSpPr>
        <p:spPr>
          <a:xfrm>
            <a:off x="4860032" y="2708920"/>
            <a:ext cx="2880320" cy="43204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latin typeface="Cambria" pitchFamily="18" charset="0"/>
              </a:rPr>
              <a:t>m</a:t>
            </a:r>
            <a:r>
              <a:rPr lang="pl-PL" baseline="-25000" dirty="0" smtClean="0">
                <a:solidFill>
                  <a:schemeClr val="tx1"/>
                </a:solidFill>
                <a:latin typeface="Cambria" pitchFamily="18" charset="0"/>
              </a:rPr>
              <a:t>x</a:t>
            </a:r>
            <a:r>
              <a:rPr lang="pl-PL" dirty="0" smtClean="0">
                <a:solidFill>
                  <a:schemeClr val="tx1"/>
                </a:solidFill>
                <a:latin typeface="Cambria" pitchFamily="18" charset="0"/>
              </a:rPr>
              <a:t>=-2,5*log(I1+I2)</a:t>
            </a:r>
            <a:endParaRPr lang="pl-PL" dirty="0">
              <a:solidFill>
                <a:schemeClr val="tx1"/>
              </a:solidFill>
            </a:endParaRPr>
          </a:p>
        </p:txBody>
      </p:sp>
      <p:sp>
        <p:nvSpPr>
          <p:cNvPr id="30" name="Prostokąt 29"/>
          <p:cNvSpPr/>
          <p:nvPr/>
        </p:nvSpPr>
        <p:spPr>
          <a:xfrm>
            <a:off x="3203848" y="3212976"/>
            <a:ext cx="5472608" cy="50405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solidFill>
                  <a:schemeClr val="tx1"/>
                </a:solidFill>
                <a:latin typeface="Cambria" pitchFamily="18" charset="0"/>
              </a:rPr>
              <a:t>m</a:t>
            </a:r>
            <a:r>
              <a:rPr lang="pl-PL" sz="1600" baseline="-25000" dirty="0" smtClean="0">
                <a:solidFill>
                  <a:schemeClr val="tx1"/>
                </a:solidFill>
                <a:latin typeface="Cambria" pitchFamily="18" charset="0"/>
              </a:rPr>
              <a:t>x</a:t>
            </a:r>
            <a:r>
              <a:rPr lang="pl-PL" sz="1600" dirty="0" smtClean="0">
                <a:solidFill>
                  <a:schemeClr val="tx1"/>
                </a:solidFill>
                <a:latin typeface="Cambria" pitchFamily="18" charset="0"/>
              </a:rPr>
              <a:t>-m</a:t>
            </a:r>
            <a:r>
              <a:rPr lang="pl-PL" sz="1600" baseline="-25000" dirty="0" smtClean="0">
                <a:solidFill>
                  <a:schemeClr val="tx1"/>
                </a:solidFill>
                <a:latin typeface="Cambria" pitchFamily="18" charset="0"/>
              </a:rPr>
              <a:t>1</a:t>
            </a:r>
            <a:r>
              <a:rPr lang="pl-PL" sz="1600" dirty="0" smtClean="0">
                <a:solidFill>
                  <a:schemeClr val="tx1"/>
                </a:solidFill>
                <a:latin typeface="Cambria" pitchFamily="18" charset="0"/>
              </a:rPr>
              <a:t>=-2,5*log((I1+I2)/I1) =&gt; m</a:t>
            </a:r>
            <a:r>
              <a:rPr lang="pl-PL" sz="1600" baseline="-25000" dirty="0" smtClean="0">
                <a:solidFill>
                  <a:schemeClr val="tx1"/>
                </a:solidFill>
                <a:latin typeface="Cambria" pitchFamily="18" charset="0"/>
              </a:rPr>
              <a:t>x</a:t>
            </a:r>
            <a:r>
              <a:rPr lang="pl-PL" sz="1600" dirty="0" smtClean="0">
                <a:solidFill>
                  <a:schemeClr val="tx1"/>
                </a:solidFill>
                <a:latin typeface="Cambria" pitchFamily="18" charset="0"/>
              </a:rPr>
              <a:t>=-2,5*log((I1+I2)/I1) + m</a:t>
            </a:r>
            <a:r>
              <a:rPr lang="pl-PL" sz="1600" baseline="-25000" dirty="0" smtClean="0">
                <a:solidFill>
                  <a:schemeClr val="tx1"/>
                </a:solidFill>
                <a:latin typeface="Cambria" pitchFamily="18" charset="0"/>
              </a:rPr>
              <a:t>1</a:t>
            </a:r>
            <a:endParaRPr lang="pl-PL" sz="1600" dirty="0">
              <a:solidFill>
                <a:schemeClr val="tx1"/>
              </a:solidFill>
            </a:endParaRPr>
          </a:p>
        </p:txBody>
      </p:sp>
      <p:sp>
        <p:nvSpPr>
          <p:cNvPr id="31" name="Prostokąt 30"/>
          <p:cNvSpPr/>
          <p:nvPr/>
        </p:nvSpPr>
        <p:spPr>
          <a:xfrm>
            <a:off x="4860032" y="4005064"/>
            <a:ext cx="2880320" cy="43204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solidFill>
                  <a:schemeClr val="tx1"/>
                </a:solidFill>
                <a:latin typeface="Cambria" pitchFamily="18" charset="0"/>
              </a:rPr>
              <a:t> m</a:t>
            </a:r>
            <a:r>
              <a:rPr lang="pl-PL" sz="1600" baseline="-25000" dirty="0" smtClean="0">
                <a:solidFill>
                  <a:schemeClr val="tx1"/>
                </a:solidFill>
                <a:latin typeface="Cambria" pitchFamily="18" charset="0"/>
              </a:rPr>
              <a:t>2</a:t>
            </a:r>
            <a:r>
              <a:rPr lang="pl-PL" sz="1600" dirty="0" smtClean="0">
                <a:solidFill>
                  <a:schemeClr val="tx1"/>
                </a:solidFill>
                <a:latin typeface="Cambria" pitchFamily="18" charset="0"/>
              </a:rPr>
              <a:t>-m</a:t>
            </a:r>
            <a:r>
              <a:rPr lang="pl-PL" sz="1600" baseline="-25000" dirty="0" smtClean="0">
                <a:solidFill>
                  <a:schemeClr val="tx1"/>
                </a:solidFill>
                <a:latin typeface="Cambria" pitchFamily="18" charset="0"/>
              </a:rPr>
              <a:t>1</a:t>
            </a:r>
            <a:r>
              <a:rPr lang="pl-PL" sz="1600" dirty="0" smtClean="0">
                <a:solidFill>
                  <a:schemeClr val="tx1"/>
                </a:solidFill>
                <a:latin typeface="Cambria" pitchFamily="18" charset="0"/>
              </a:rPr>
              <a:t>=-2,5*log(I2/I1)</a:t>
            </a:r>
            <a:endParaRPr lang="pl-PL" sz="1600" dirty="0">
              <a:solidFill>
                <a:schemeClr val="tx1"/>
              </a:solidFill>
            </a:endParaRPr>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52231" name="Picture 7"/>
          <p:cNvPicPr>
            <a:picLocks noChangeAspect="1" noChangeArrowheads="1"/>
          </p:cNvPicPr>
          <p:nvPr/>
        </p:nvPicPr>
        <p:blipFill>
          <a:blip r:embed="rId4" cstate="print"/>
          <a:stretch>
            <a:fillRect/>
          </a:stretch>
        </p:blipFill>
        <p:spPr bwMode="auto">
          <a:xfrm>
            <a:off x="4860032" y="6021288"/>
            <a:ext cx="2727373" cy="425548"/>
          </a:xfrm>
          <a:prstGeom prst="rect">
            <a:avLst/>
          </a:prstGeom>
          <a:noFill/>
          <a:ln cmpd="thickThin">
            <a:solidFill>
              <a:schemeClr val="tx1"/>
            </a:solid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3200"/>
                            </p:stCondLst>
                            <p:childTnLst>
                              <p:par>
                                <p:cTn id="11" presetID="3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1800" decel="100000" fill="hold"/>
                                        <p:tgtEl>
                                          <p:spTgt spid="21"/>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anim calcmode="lin" valueType="num">
                                      <p:cBhvr>
                                        <p:cTn id="20" dur="2000" fill="hold"/>
                                        <p:tgtEl>
                                          <p:spTgt spid="24"/>
                                        </p:tgtEl>
                                        <p:attrNameLst>
                                          <p:attrName>ppt_x</p:attrName>
                                        </p:attrNameLst>
                                      </p:cBhvr>
                                      <p:tavLst>
                                        <p:tav tm="0">
                                          <p:val>
                                            <p:strVal val="#ppt_x"/>
                                          </p:val>
                                        </p:tav>
                                        <p:tav tm="100000">
                                          <p:val>
                                            <p:strVal val="#ppt_x"/>
                                          </p:val>
                                        </p:tav>
                                      </p:tavLst>
                                    </p:anim>
                                    <p:anim calcmode="lin" valueType="num">
                                      <p:cBhvr>
                                        <p:cTn id="21" dur="1800" decel="100000" fill="hold"/>
                                        <p:tgtEl>
                                          <p:spTgt spid="24"/>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2225"/>
                                        </p:tgtEl>
                                        <p:attrNameLst>
                                          <p:attrName>style.visibility</p:attrName>
                                        </p:attrNameLst>
                                      </p:cBhvr>
                                      <p:to>
                                        <p:strVal val="visible"/>
                                      </p:to>
                                    </p:set>
                                    <p:animEffect transition="in" filter="fade">
                                      <p:cBhvr>
                                        <p:cTn id="25" dur="2000"/>
                                        <p:tgtEl>
                                          <p:spTgt spid="52225"/>
                                        </p:tgtEl>
                                      </p:cBhvr>
                                    </p:animEffect>
                                    <p:anim calcmode="lin" valueType="num">
                                      <p:cBhvr>
                                        <p:cTn id="26" dur="2000" fill="hold"/>
                                        <p:tgtEl>
                                          <p:spTgt spid="52225"/>
                                        </p:tgtEl>
                                        <p:attrNameLst>
                                          <p:attrName>ppt_x</p:attrName>
                                        </p:attrNameLst>
                                      </p:cBhvr>
                                      <p:tavLst>
                                        <p:tav tm="0">
                                          <p:val>
                                            <p:strVal val="#ppt_x"/>
                                          </p:val>
                                        </p:tav>
                                        <p:tav tm="100000">
                                          <p:val>
                                            <p:strVal val="#ppt_x"/>
                                          </p:val>
                                        </p:tav>
                                      </p:tavLst>
                                    </p:anim>
                                    <p:anim calcmode="lin" valueType="num">
                                      <p:cBhvr>
                                        <p:cTn id="27" dur="1800" decel="100000" fill="hold"/>
                                        <p:tgtEl>
                                          <p:spTgt spid="52225"/>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5222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2228"/>
                                        </p:tgtEl>
                                        <p:attrNameLst>
                                          <p:attrName>style.visibility</p:attrName>
                                        </p:attrNameLst>
                                      </p:cBhvr>
                                      <p:to>
                                        <p:strVal val="visible"/>
                                      </p:to>
                                    </p:set>
                                    <p:animEffect transition="in" filter="fade">
                                      <p:cBhvr>
                                        <p:cTn id="31" dur="2000"/>
                                        <p:tgtEl>
                                          <p:spTgt spid="52228"/>
                                        </p:tgtEl>
                                      </p:cBhvr>
                                    </p:animEffect>
                                    <p:anim calcmode="lin" valueType="num">
                                      <p:cBhvr>
                                        <p:cTn id="32" dur="2000" fill="hold"/>
                                        <p:tgtEl>
                                          <p:spTgt spid="52228"/>
                                        </p:tgtEl>
                                        <p:attrNameLst>
                                          <p:attrName>ppt_x</p:attrName>
                                        </p:attrNameLst>
                                      </p:cBhvr>
                                      <p:tavLst>
                                        <p:tav tm="0">
                                          <p:val>
                                            <p:strVal val="#ppt_x"/>
                                          </p:val>
                                        </p:tav>
                                        <p:tav tm="100000">
                                          <p:val>
                                            <p:strVal val="#ppt_x"/>
                                          </p:val>
                                        </p:tav>
                                      </p:tavLst>
                                    </p:anim>
                                    <p:anim calcmode="lin" valueType="num">
                                      <p:cBhvr>
                                        <p:cTn id="33" dur="1800" decel="100000" fill="hold"/>
                                        <p:tgtEl>
                                          <p:spTgt spid="52228"/>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5222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anim calcmode="lin" valueType="num">
                                      <p:cBhvr>
                                        <p:cTn id="38" dur="2000" fill="hold"/>
                                        <p:tgtEl>
                                          <p:spTgt spid="27"/>
                                        </p:tgtEl>
                                        <p:attrNameLst>
                                          <p:attrName>ppt_x</p:attrName>
                                        </p:attrNameLst>
                                      </p:cBhvr>
                                      <p:tavLst>
                                        <p:tav tm="0">
                                          <p:val>
                                            <p:strVal val="#ppt_x"/>
                                          </p:val>
                                        </p:tav>
                                        <p:tav tm="100000">
                                          <p:val>
                                            <p:strVal val="#ppt_x"/>
                                          </p:val>
                                        </p:tav>
                                      </p:tavLst>
                                    </p:anim>
                                    <p:anim calcmode="lin" valueType="num">
                                      <p:cBhvr>
                                        <p:cTn id="39" dur="1800" decel="100000" fill="hold"/>
                                        <p:tgtEl>
                                          <p:spTgt spid="27"/>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2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000"/>
                                        <p:tgtEl>
                                          <p:spTgt spid="28"/>
                                        </p:tgtEl>
                                      </p:cBhvr>
                                    </p:animEffect>
                                    <p:anim calcmode="lin" valueType="num">
                                      <p:cBhvr>
                                        <p:cTn id="44" dur="2000" fill="hold"/>
                                        <p:tgtEl>
                                          <p:spTgt spid="28"/>
                                        </p:tgtEl>
                                        <p:attrNameLst>
                                          <p:attrName>ppt_x</p:attrName>
                                        </p:attrNameLst>
                                      </p:cBhvr>
                                      <p:tavLst>
                                        <p:tav tm="0">
                                          <p:val>
                                            <p:strVal val="#ppt_x"/>
                                          </p:val>
                                        </p:tav>
                                        <p:tav tm="100000">
                                          <p:val>
                                            <p:strVal val="#ppt_x"/>
                                          </p:val>
                                        </p:tav>
                                      </p:tavLst>
                                    </p:anim>
                                    <p:anim calcmode="lin" valueType="num">
                                      <p:cBhvr>
                                        <p:cTn id="45" dur="1800" decel="100000" fill="hold"/>
                                        <p:tgtEl>
                                          <p:spTgt spid="28"/>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2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000"/>
                                        <p:tgtEl>
                                          <p:spTgt spid="29"/>
                                        </p:tgtEl>
                                      </p:cBhvr>
                                    </p:animEffect>
                                    <p:anim calcmode="lin" valueType="num">
                                      <p:cBhvr>
                                        <p:cTn id="50" dur="2000" fill="hold"/>
                                        <p:tgtEl>
                                          <p:spTgt spid="29"/>
                                        </p:tgtEl>
                                        <p:attrNameLst>
                                          <p:attrName>ppt_x</p:attrName>
                                        </p:attrNameLst>
                                      </p:cBhvr>
                                      <p:tavLst>
                                        <p:tav tm="0">
                                          <p:val>
                                            <p:strVal val="#ppt_x"/>
                                          </p:val>
                                        </p:tav>
                                        <p:tav tm="100000">
                                          <p:val>
                                            <p:strVal val="#ppt_x"/>
                                          </p:val>
                                        </p:tav>
                                      </p:tavLst>
                                    </p:anim>
                                    <p:anim calcmode="lin" valueType="num">
                                      <p:cBhvr>
                                        <p:cTn id="51" dur="1800" decel="100000" fill="hold"/>
                                        <p:tgtEl>
                                          <p:spTgt spid="29"/>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29"/>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000"/>
                                        <p:tgtEl>
                                          <p:spTgt spid="30"/>
                                        </p:tgtEl>
                                      </p:cBhvr>
                                    </p:animEffect>
                                    <p:anim calcmode="lin" valueType="num">
                                      <p:cBhvr>
                                        <p:cTn id="56" dur="2000" fill="hold"/>
                                        <p:tgtEl>
                                          <p:spTgt spid="30"/>
                                        </p:tgtEl>
                                        <p:attrNameLst>
                                          <p:attrName>ppt_x</p:attrName>
                                        </p:attrNameLst>
                                      </p:cBhvr>
                                      <p:tavLst>
                                        <p:tav tm="0">
                                          <p:val>
                                            <p:strVal val="#ppt_x"/>
                                          </p:val>
                                        </p:tav>
                                        <p:tav tm="100000">
                                          <p:val>
                                            <p:strVal val="#ppt_x"/>
                                          </p:val>
                                        </p:tav>
                                      </p:tavLst>
                                    </p:anim>
                                    <p:anim calcmode="lin" valueType="num">
                                      <p:cBhvr>
                                        <p:cTn id="57" dur="1800" decel="100000" fill="hold"/>
                                        <p:tgtEl>
                                          <p:spTgt spid="30"/>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30"/>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000"/>
                                        <p:tgtEl>
                                          <p:spTgt spid="31"/>
                                        </p:tgtEl>
                                      </p:cBhvr>
                                    </p:animEffect>
                                    <p:anim calcmode="lin" valueType="num">
                                      <p:cBhvr>
                                        <p:cTn id="62" dur="2000" fill="hold"/>
                                        <p:tgtEl>
                                          <p:spTgt spid="31"/>
                                        </p:tgtEl>
                                        <p:attrNameLst>
                                          <p:attrName>ppt_x</p:attrName>
                                        </p:attrNameLst>
                                      </p:cBhvr>
                                      <p:tavLst>
                                        <p:tav tm="0">
                                          <p:val>
                                            <p:strVal val="#ppt_x"/>
                                          </p:val>
                                        </p:tav>
                                        <p:tav tm="100000">
                                          <p:val>
                                            <p:strVal val="#ppt_x"/>
                                          </p:val>
                                        </p:tav>
                                      </p:tavLst>
                                    </p:anim>
                                    <p:anim calcmode="lin" valueType="num">
                                      <p:cBhvr>
                                        <p:cTn id="63" dur="1800" decel="100000" fill="hold"/>
                                        <p:tgtEl>
                                          <p:spTgt spid="31"/>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31"/>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52231"/>
                                        </p:tgtEl>
                                        <p:attrNameLst>
                                          <p:attrName>style.visibility</p:attrName>
                                        </p:attrNameLst>
                                      </p:cBhvr>
                                      <p:to>
                                        <p:strVal val="visible"/>
                                      </p:to>
                                    </p:set>
                                    <p:animEffect transition="in" filter="fade">
                                      <p:cBhvr>
                                        <p:cTn id="67" dur="2000"/>
                                        <p:tgtEl>
                                          <p:spTgt spid="52231"/>
                                        </p:tgtEl>
                                      </p:cBhvr>
                                    </p:animEffect>
                                    <p:anim calcmode="lin" valueType="num">
                                      <p:cBhvr>
                                        <p:cTn id="68" dur="2000" fill="hold"/>
                                        <p:tgtEl>
                                          <p:spTgt spid="52231"/>
                                        </p:tgtEl>
                                        <p:attrNameLst>
                                          <p:attrName>ppt_x</p:attrName>
                                        </p:attrNameLst>
                                      </p:cBhvr>
                                      <p:tavLst>
                                        <p:tav tm="0">
                                          <p:val>
                                            <p:strVal val="#ppt_x"/>
                                          </p:val>
                                        </p:tav>
                                        <p:tav tm="100000">
                                          <p:val>
                                            <p:strVal val="#ppt_x"/>
                                          </p:val>
                                        </p:tav>
                                      </p:tavLst>
                                    </p:anim>
                                    <p:anim calcmode="lin" valueType="num">
                                      <p:cBhvr>
                                        <p:cTn id="69" dur="1800" decel="100000" fill="hold"/>
                                        <p:tgtEl>
                                          <p:spTgt spid="52231"/>
                                        </p:tgtEl>
                                        <p:attrNameLst>
                                          <p:attrName>ppt_y</p:attrName>
                                        </p:attrNameLst>
                                      </p:cBhvr>
                                      <p:tavLst>
                                        <p:tav tm="0">
                                          <p:val>
                                            <p:strVal val="#ppt_y+1"/>
                                          </p:val>
                                        </p:tav>
                                        <p:tav tm="100000">
                                          <p:val>
                                            <p:strVal val="#ppt_y-.03"/>
                                          </p:val>
                                        </p:tav>
                                      </p:tavLst>
                                    </p:anim>
                                    <p:anim calcmode="lin" valueType="num">
                                      <p:cBhvr>
                                        <p:cTn id="70" dur="200" accel="100000" fill="hold">
                                          <p:stCondLst>
                                            <p:cond delay="1800"/>
                                          </p:stCondLst>
                                        </p:cTn>
                                        <p:tgtEl>
                                          <p:spTgt spid="522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7" grpId="0" animBg="1"/>
      <p:bldP spid="28" grpId="0" animBg="1"/>
      <p:bldP spid="29" grpId="0" animBg="1"/>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4" name="Prostokąt zaokrąglony 13"/>
          <p:cNvSpPr/>
          <p:nvPr/>
        </p:nvSpPr>
        <p:spPr>
          <a:xfrm>
            <a:off x="251520" y="3717032"/>
            <a:ext cx="8640960" cy="2808312"/>
          </a:xfrm>
          <a:prstGeom prst="roundRect">
            <a:avLst/>
          </a:prstGeom>
          <a:gradFill>
            <a:gsLst>
              <a:gs pos="0">
                <a:srgbClr val="B1A173"/>
              </a:gs>
              <a:gs pos="94000">
                <a:srgbClr val="282316"/>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52227" name="Rectangle 3"/>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rPr>
              <a:t/>
            </a:r>
            <a:br>
              <a:rPr kumimoji="0" lang="pl-PL" sz="1800" b="0" i="0" u="none" strike="noStrike" cap="none" normalizeH="0" baseline="0" smtClean="0">
                <a:ln>
                  <a:noFill/>
                </a:ln>
                <a:solidFill>
                  <a:schemeClr val="tx1"/>
                </a:solidFill>
                <a:effectLst/>
                <a:latin typeface="Arial" pitchFamily="34" charset="0"/>
              </a:rPr>
            </a:br>
            <a:endParaRPr kumimoji="0" lang="pl-PL" sz="1800" b="0" i="0" u="none" strike="noStrike" cap="none" normalizeH="0" baseline="0" smtClean="0">
              <a:ln>
                <a:noFill/>
              </a:ln>
              <a:solidFill>
                <a:schemeClr val="tx1"/>
              </a:solidFill>
              <a:effectLst/>
              <a:latin typeface="Arial" pitchFamily="34" charset="0"/>
            </a:endParaRP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52230" name="Rectangle 6"/>
          <p:cNvSpPr>
            <a:spLocks noChangeArrowheads="1"/>
          </p:cNvSpPr>
          <p:nvPr/>
        </p:nvSpPr>
        <p:spPr bwMode="auto">
          <a:xfrm>
            <a:off x="0" y="400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rPr>
              <a:t/>
            </a:r>
            <a:br>
              <a:rPr kumimoji="0" lang="pl-PL" sz="1800" b="0" i="0" u="none" strike="noStrike" cap="none" normalizeH="0" baseline="0" smtClean="0">
                <a:ln>
                  <a:noFill/>
                </a:ln>
                <a:solidFill>
                  <a:schemeClr val="tx1"/>
                </a:solidFill>
                <a:effectLst/>
                <a:latin typeface="Arial" pitchFamily="34" charset="0"/>
              </a:rPr>
            </a:br>
            <a:endParaRPr kumimoji="0" lang="pl-PL" sz="1800" b="0" i="0" u="none" strike="noStrike" cap="none" normalizeH="0" baseline="0" smtClean="0">
              <a:ln>
                <a:noFill/>
              </a:ln>
              <a:solidFill>
                <a:schemeClr val="tx1"/>
              </a:solidFill>
              <a:effectLst/>
              <a:latin typeface="Arial" pitchFamily="34" charset="0"/>
            </a:endParaRPr>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2" name="pole tekstowe 31"/>
          <p:cNvSpPr txBox="1"/>
          <p:nvPr/>
        </p:nvSpPr>
        <p:spPr>
          <a:xfrm>
            <a:off x="395536" y="4005064"/>
            <a:ext cx="5256584" cy="2123658"/>
          </a:xfrm>
          <a:prstGeom prst="rect">
            <a:avLst/>
          </a:prstGeom>
          <a:noFill/>
        </p:spPr>
        <p:txBody>
          <a:bodyPr wrap="square" rtlCol="0">
            <a:spAutoFit/>
          </a:bodyPr>
          <a:lstStyle/>
          <a:p>
            <a:r>
              <a:rPr lang="pl-PL" sz="3600" dirty="0" smtClean="0">
                <a:solidFill>
                  <a:schemeClr val="bg1"/>
                </a:solidFill>
                <a:latin typeface="Cambria" pitchFamily="18" charset="0"/>
              </a:rPr>
              <a:t>AUTORZY:</a:t>
            </a:r>
          </a:p>
          <a:p>
            <a:r>
              <a:rPr lang="pl-PL" sz="3200" dirty="0" smtClean="0">
                <a:solidFill>
                  <a:schemeClr val="bg1"/>
                </a:solidFill>
                <a:latin typeface="Cambria" pitchFamily="18" charset="0"/>
              </a:rPr>
              <a:t>	Marta </a:t>
            </a:r>
            <a:r>
              <a:rPr lang="pl-PL" sz="3200" dirty="0" smtClean="0">
                <a:solidFill>
                  <a:schemeClr val="bg1"/>
                </a:solidFill>
                <a:latin typeface="Cambria" pitchFamily="18" charset="0"/>
              </a:rPr>
              <a:t>Kalinowska,</a:t>
            </a:r>
          </a:p>
          <a:p>
            <a:r>
              <a:rPr lang="pl-PL" sz="3200" dirty="0" smtClean="0">
                <a:solidFill>
                  <a:schemeClr val="bg1"/>
                </a:solidFill>
                <a:latin typeface="Cambria" pitchFamily="18" charset="0"/>
              </a:rPr>
              <a:t>	Paulina </a:t>
            </a:r>
            <a:r>
              <a:rPr lang="pl-PL" sz="3200" dirty="0" err="1" smtClean="0">
                <a:solidFill>
                  <a:schemeClr val="bg1"/>
                </a:solidFill>
                <a:latin typeface="Cambria" pitchFamily="18" charset="0"/>
              </a:rPr>
              <a:t>Świstuń</a:t>
            </a:r>
            <a:r>
              <a:rPr lang="pl-PL" sz="3200" dirty="0" smtClean="0">
                <a:solidFill>
                  <a:schemeClr val="bg1"/>
                </a:solidFill>
                <a:latin typeface="Cambria" pitchFamily="18" charset="0"/>
              </a:rPr>
              <a:t>,</a:t>
            </a:r>
            <a:endParaRPr lang="pl-PL" sz="3200" dirty="0">
              <a:solidFill>
                <a:schemeClr val="bg1"/>
              </a:solidFill>
              <a:latin typeface="Cambria" pitchFamily="18" charset="0"/>
            </a:endParaRPr>
          </a:p>
          <a:p>
            <a:r>
              <a:rPr lang="pl-PL" sz="3200" dirty="0" smtClean="0">
                <a:solidFill>
                  <a:schemeClr val="bg1"/>
                </a:solidFill>
                <a:latin typeface="Cambria" pitchFamily="18" charset="0"/>
              </a:rPr>
              <a:t>	Dawid Mól.</a:t>
            </a:r>
            <a:endParaRPr lang="pl-PL" sz="32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0" fill="hold"/>
                                        <p:tgtEl>
                                          <p:spTgt spid="32"/>
                                        </p:tgtEl>
                                        <p:attrNameLst>
                                          <p:attrName>ppt_x</p:attrName>
                                        </p:attrNameLst>
                                      </p:cBhvr>
                                      <p:tavLst>
                                        <p:tav tm="0">
                                          <p:val>
                                            <p:strVal val="#ppt_x"/>
                                          </p:val>
                                        </p:tav>
                                        <p:tav tm="100000">
                                          <p:val>
                                            <p:strVal val="#ppt_x"/>
                                          </p:val>
                                        </p:tav>
                                      </p:tavLst>
                                    </p:anim>
                                    <p:anim calcmode="lin" valueType="num">
                                      <p:cBhvr additive="base">
                                        <p:cTn id="8"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ole tekstowe 4"/>
          <p:cNvSpPr txBox="1"/>
          <p:nvPr/>
        </p:nvSpPr>
        <p:spPr>
          <a:xfrm>
            <a:off x="539552" y="404664"/>
            <a:ext cx="7920880" cy="523220"/>
          </a:xfrm>
          <a:prstGeom prst="rect">
            <a:avLst/>
          </a:prstGeom>
          <a:noFill/>
        </p:spPr>
        <p:txBody>
          <a:bodyPr wrap="square" rtlCol="0">
            <a:spAutoFit/>
          </a:bodyPr>
          <a:lstStyle/>
          <a:p>
            <a:r>
              <a:rPr lang="pl-PL" sz="2800" dirty="0" smtClean="0">
                <a:latin typeface="Cambria" pitchFamily="18" charset="0"/>
              </a:rPr>
              <a:t> </a:t>
            </a:r>
            <a:endParaRPr lang="pl-PL" sz="2800" dirty="0">
              <a:solidFill>
                <a:schemeClr val="bg1"/>
              </a:solidFill>
              <a:latin typeface="Cambria" pitchFamily="18" charset="0"/>
            </a:endParaRPr>
          </a:p>
        </p:txBody>
      </p:sp>
      <p:pic>
        <p:nvPicPr>
          <p:cNvPr id="9" name="Obraz 8" descr="fh.bmp"/>
          <p:cNvPicPr>
            <a:picLocks noChangeAspect="1"/>
          </p:cNvPicPr>
          <p:nvPr/>
        </p:nvPicPr>
        <p:blipFill>
          <a:blip r:embed="rId2" cstate="print"/>
          <a:stretch>
            <a:fillRect/>
          </a:stretch>
        </p:blipFill>
        <p:spPr>
          <a:xfrm>
            <a:off x="611560" y="980728"/>
            <a:ext cx="8046720" cy="475252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251520" y="332656"/>
            <a:ext cx="8712968" cy="792088"/>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39552" y="404664"/>
            <a:ext cx="7920880" cy="523220"/>
          </a:xfrm>
          <a:prstGeom prst="rect">
            <a:avLst/>
          </a:prstGeom>
          <a:noFill/>
        </p:spPr>
        <p:txBody>
          <a:bodyPr wrap="square" rtlCol="0">
            <a:spAutoFit/>
          </a:bodyPr>
          <a:lstStyle/>
          <a:p>
            <a:r>
              <a:rPr lang="pl-PL" sz="2800" dirty="0" smtClean="0">
                <a:latin typeface="Cambria" pitchFamily="18" charset="0"/>
              </a:rPr>
              <a:t> </a:t>
            </a:r>
            <a:endParaRPr lang="pl-PL" sz="2800" dirty="0">
              <a:solidFill>
                <a:schemeClr val="bg1"/>
              </a:solidFill>
              <a:latin typeface="Cambria" pitchFamily="18" charset="0"/>
            </a:endParaRPr>
          </a:p>
        </p:txBody>
      </p:sp>
      <p:sp>
        <p:nvSpPr>
          <p:cNvPr id="6" name="Prostokąt zaokrąglony 5"/>
          <p:cNvSpPr/>
          <p:nvPr/>
        </p:nvSpPr>
        <p:spPr>
          <a:xfrm>
            <a:off x="251520" y="1772816"/>
            <a:ext cx="3168352" cy="2016224"/>
          </a:xfrm>
          <a:prstGeom prst="roundRect">
            <a:avLst/>
          </a:prstGeom>
          <a:gradFill>
            <a:gsLst>
              <a:gs pos="70000">
                <a:srgbClr val="695D3B"/>
              </a:gs>
              <a:gs pos="15000">
                <a:srgbClr val="28231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467544" y="332656"/>
            <a:ext cx="7920880"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ABSORPCJA</a:t>
            </a:r>
            <a:endParaRPr lang="pl-PL" sz="4000" b="1" dirty="0">
              <a:solidFill>
                <a:schemeClr val="bg1"/>
              </a:solidFill>
              <a:latin typeface="Cambria" pitchFamily="18" charset="0"/>
            </a:endParaRPr>
          </a:p>
        </p:txBody>
      </p:sp>
      <p:sp>
        <p:nvSpPr>
          <p:cNvPr id="10" name="pole tekstowe 9"/>
          <p:cNvSpPr txBox="1"/>
          <p:nvPr/>
        </p:nvSpPr>
        <p:spPr>
          <a:xfrm>
            <a:off x="611560" y="1988840"/>
            <a:ext cx="2592288" cy="1384995"/>
          </a:xfrm>
          <a:prstGeom prst="rect">
            <a:avLst/>
          </a:prstGeom>
          <a:noFill/>
        </p:spPr>
        <p:txBody>
          <a:bodyPr wrap="square" rtlCol="0">
            <a:spAutoFit/>
          </a:bodyPr>
          <a:lstStyle/>
          <a:p>
            <a:r>
              <a:rPr lang="pl-PL" sz="2400" b="1" dirty="0" smtClean="0">
                <a:solidFill>
                  <a:schemeClr val="bg1"/>
                </a:solidFill>
                <a:latin typeface="Cambria" pitchFamily="18" charset="0"/>
              </a:rPr>
              <a:t>Absorpcja</a:t>
            </a:r>
            <a:r>
              <a:rPr lang="pl-PL" sz="2000" dirty="0" smtClean="0">
                <a:solidFill>
                  <a:schemeClr val="bg1"/>
                </a:solidFill>
                <a:latin typeface="Cambria" pitchFamily="18" charset="0"/>
              </a:rPr>
              <a:t> jest to pochłanianie fale elektromagnetycznej przez substancje.</a:t>
            </a:r>
            <a:endParaRPr lang="pl-PL" sz="2000" dirty="0">
              <a:solidFill>
                <a:schemeClr val="bg1"/>
              </a:solidFill>
              <a:latin typeface="Cambria" pitchFamily="18" charset="0"/>
            </a:endParaRPr>
          </a:p>
        </p:txBody>
      </p:sp>
      <p:pic>
        <p:nvPicPr>
          <p:cNvPr id="7" name="Obraz 6" descr="54626_light_spectral_absorption_water.jpg"/>
          <p:cNvPicPr>
            <a:picLocks noChangeAspect="1"/>
          </p:cNvPicPr>
          <p:nvPr/>
        </p:nvPicPr>
        <p:blipFill>
          <a:blip r:embed="rId2" cstate="print"/>
          <a:stretch>
            <a:fillRect/>
          </a:stretch>
        </p:blipFill>
        <p:spPr>
          <a:xfrm>
            <a:off x="3707904" y="1700808"/>
            <a:ext cx="5067300" cy="4114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800"/>
                            </p:stCondLst>
                            <p:childTnLst>
                              <p:par>
                                <p:cTn id="11" presetID="3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ppt_x</p:attrName>
                                        </p:attrNameLst>
                                      </p:cBhvr>
                                      <p:tavLst>
                                        <p:tav tm="0">
                                          <p:val>
                                            <p:strVal val="#ppt_x"/>
                                          </p:val>
                                        </p:tav>
                                        <p:tav tm="100000">
                                          <p:val>
                                            <p:strVal val="#ppt_x"/>
                                          </p:val>
                                        </p:tav>
                                      </p:tavLst>
                                    </p:anim>
                                    <p:anim calcmode="lin" valueType="num">
                                      <p:cBhvr>
                                        <p:cTn id="15" dur="1800" decel="100000" fill="hold"/>
                                        <p:tgtEl>
                                          <p:spTgt spid="10"/>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p:stCondLst>
                              <p:cond delay="3800"/>
                            </p:stCondLst>
                            <p:childTnLst>
                              <p:par>
                                <p:cTn id="18" presetID="2" presetClass="entr" presetSubtype="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539552" y="260648"/>
            <a:ext cx="8064896" cy="936104"/>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39552" y="404664"/>
            <a:ext cx="7920880" cy="523220"/>
          </a:xfrm>
          <a:prstGeom prst="rect">
            <a:avLst/>
          </a:prstGeom>
          <a:noFill/>
        </p:spPr>
        <p:txBody>
          <a:bodyPr wrap="square" rtlCol="0">
            <a:spAutoFit/>
          </a:bodyPr>
          <a:lstStyle/>
          <a:p>
            <a:r>
              <a:rPr lang="pl-PL" sz="2800" dirty="0" smtClean="0">
                <a:latin typeface="Cambria" pitchFamily="18" charset="0"/>
              </a:rPr>
              <a:t> </a:t>
            </a:r>
            <a:endParaRPr lang="pl-PL" sz="2800" dirty="0">
              <a:solidFill>
                <a:schemeClr val="bg1"/>
              </a:solidFill>
              <a:latin typeface="Cambria" pitchFamily="18" charset="0"/>
            </a:endParaRPr>
          </a:p>
        </p:txBody>
      </p:sp>
      <p:sp>
        <p:nvSpPr>
          <p:cNvPr id="8" name="pole tekstowe 7"/>
          <p:cNvSpPr txBox="1"/>
          <p:nvPr/>
        </p:nvSpPr>
        <p:spPr>
          <a:xfrm>
            <a:off x="395536" y="332656"/>
            <a:ext cx="7920880" cy="707886"/>
          </a:xfrm>
          <a:prstGeom prst="rect">
            <a:avLst/>
          </a:prstGeom>
          <a:noFill/>
        </p:spPr>
        <p:txBody>
          <a:bodyPr wrap="square" rtlCol="0">
            <a:spAutoFit/>
          </a:bodyPr>
          <a:lstStyle/>
          <a:p>
            <a:pPr algn="ctr"/>
            <a:r>
              <a:rPr lang="pl-PL" sz="4000" b="1" dirty="0" smtClean="0">
                <a:solidFill>
                  <a:schemeClr val="bg1"/>
                </a:solidFill>
                <a:latin typeface="Cambria" pitchFamily="18" charset="0"/>
              </a:rPr>
              <a:t>       JAK TO LICZYĆ?</a:t>
            </a:r>
            <a:endParaRPr lang="pl-PL" sz="2800" b="1" dirty="0">
              <a:solidFill>
                <a:schemeClr val="bg1"/>
              </a:solidFill>
              <a:latin typeface="Cambria" pitchFamily="18" charset="0"/>
            </a:endParaRPr>
          </a:p>
        </p:txBody>
      </p:sp>
      <p:sp>
        <p:nvSpPr>
          <p:cNvPr id="7" name="Prostokąt zaokrąglony 6"/>
          <p:cNvSpPr/>
          <p:nvPr/>
        </p:nvSpPr>
        <p:spPr>
          <a:xfrm>
            <a:off x="539552" y="1484784"/>
            <a:ext cx="8064896" cy="1872208"/>
          </a:xfrm>
          <a:prstGeom prst="roundRect">
            <a:avLst/>
          </a:prstGeom>
          <a:gradFill flip="none" rotWithShape="1">
            <a:gsLst>
              <a:gs pos="0">
                <a:srgbClr val="282316"/>
              </a:gs>
              <a:gs pos="75000">
                <a:srgbClr val="695D3B"/>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049" name="Picture 1"/>
          <p:cNvPicPr>
            <a:picLocks noChangeAspect="1" noChangeArrowheads="1"/>
          </p:cNvPicPr>
          <p:nvPr/>
        </p:nvPicPr>
        <p:blipFill>
          <a:blip r:embed="rId2" cstate="print"/>
          <a:stretch>
            <a:fillRect/>
          </a:stretch>
        </p:blipFill>
        <p:spPr bwMode="auto">
          <a:xfrm>
            <a:off x="827584" y="1700808"/>
            <a:ext cx="1440160" cy="1352878"/>
          </a:xfrm>
          <a:prstGeom prst="rect">
            <a:avLst/>
          </a:prstGeom>
          <a:noFill/>
          <a:ln cmpd="thickThin">
            <a:solidFill>
              <a:schemeClr val="tx1"/>
            </a:solidFill>
          </a:ln>
        </p:spPr>
      </p:pic>
      <p:sp>
        <p:nvSpPr>
          <p:cNvPr id="13" name="pole tekstowe 12"/>
          <p:cNvSpPr txBox="1"/>
          <p:nvPr/>
        </p:nvSpPr>
        <p:spPr>
          <a:xfrm>
            <a:off x="2843808" y="1844824"/>
            <a:ext cx="5616624" cy="1015663"/>
          </a:xfrm>
          <a:prstGeom prst="rect">
            <a:avLst/>
          </a:prstGeom>
          <a:noFill/>
        </p:spPr>
        <p:txBody>
          <a:bodyPr wrap="square" rtlCol="0">
            <a:spAutoFit/>
          </a:bodyPr>
          <a:lstStyle/>
          <a:p>
            <a:r>
              <a:rPr lang="pl-PL" sz="2000" dirty="0" smtClean="0">
                <a:solidFill>
                  <a:schemeClr val="bg1"/>
                </a:solidFill>
                <a:latin typeface="Cambria" pitchFamily="18" charset="0"/>
              </a:rPr>
              <a:t>Ab – zdolność absorpcyjna;</a:t>
            </a:r>
          </a:p>
          <a:p>
            <a:r>
              <a:rPr lang="el-GR" sz="2000" dirty="0" smtClean="0">
                <a:solidFill>
                  <a:schemeClr val="bg1"/>
                </a:solidFill>
                <a:latin typeface="Cambria" pitchFamily="18" charset="0"/>
              </a:rPr>
              <a:t>Φ</a:t>
            </a:r>
            <a:r>
              <a:rPr lang="pl-PL" sz="1100" dirty="0" smtClean="0">
                <a:solidFill>
                  <a:schemeClr val="bg1"/>
                </a:solidFill>
                <a:latin typeface="Cambria" pitchFamily="18" charset="0"/>
              </a:rPr>
              <a:t>p</a:t>
            </a:r>
            <a:r>
              <a:rPr lang="pl-PL" sz="2000" dirty="0" smtClean="0">
                <a:solidFill>
                  <a:schemeClr val="bg1"/>
                </a:solidFill>
                <a:latin typeface="Cambria" pitchFamily="18" charset="0"/>
              </a:rPr>
              <a:t> – strumień energii pochłonięty przez ciało;</a:t>
            </a:r>
          </a:p>
          <a:p>
            <a:r>
              <a:rPr lang="el-GR" sz="2000" dirty="0" smtClean="0">
                <a:solidFill>
                  <a:schemeClr val="bg1"/>
                </a:solidFill>
                <a:latin typeface="Cambria" pitchFamily="18" charset="0"/>
              </a:rPr>
              <a:t>Φ</a:t>
            </a:r>
            <a:r>
              <a:rPr lang="pl-PL" sz="1100" dirty="0" smtClean="0">
                <a:solidFill>
                  <a:schemeClr val="bg1"/>
                </a:solidFill>
                <a:latin typeface="Cambria" pitchFamily="18" charset="0"/>
              </a:rPr>
              <a:t>0</a:t>
            </a:r>
            <a:r>
              <a:rPr lang="pl-PL" sz="2000" dirty="0" smtClean="0">
                <a:solidFill>
                  <a:schemeClr val="bg1"/>
                </a:solidFill>
                <a:latin typeface="Cambria" pitchFamily="18" charset="0"/>
              </a:rPr>
              <a:t> – strumień energii przepuszczony przez ciało.</a:t>
            </a:r>
            <a:endParaRPr lang="pl-PL" sz="2000" dirty="0">
              <a:solidFill>
                <a:schemeClr val="bg1"/>
              </a:solidFill>
              <a:latin typeface="Cambria" pitchFamily="18" charset="0"/>
            </a:endParaRPr>
          </a:p>
        </p:txBody>
      </p:sp>
      <p:sp>
        <p:nvSpPr>
          <p:cNvPr id="14" name="Prostokąt zaokrąglony 13"/>
          <p:cNvSpPr/>
          <p:nvPr/>
        </p:nvSpPr>
        <p:spPr>
          <a:xfrm>
            <a:off x="539552" y="4221088"/>
            <a:ext cx="8064896" cy="2376264"/>
          </a:xfrm>
          <a:prstGeom prst="roundRect">
            <a:avLst/>
          </a:prstGeom>
          <a:gradFill flip="none" rotWithShape="1">
            <a:gsLst>
              <a:gs pos="0">
                <a:srgbClr val="282316"/>
              </a:gs>
              <a:gs pos="66000">
                <a:srgbClr val="695D3B"/>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056" name="Picture 8"/>
          <p:cNvPicPr>
            <a:picLocks noChangeAspect="1" noChangeArrowheads="1"/>
          </p:cNvPicPr>
          <p:nvPr/>
        </p:nvPicPr>
        <p:blipFill>
          <a:blip r:embed="rId3" cstate="print"/>
          <a:stretch>
            <a:fillRect/>
          </a:stretch>
        </p:blipFill>
        <p:spPr bwMode="auto">
          <a:xfrm>
            <a:off x="827584" y="4653136"/>
            <a:ext cx="3269416" cy="1566023"/>
          </a:xfrm>
          <a:prstGeom prst="rect">
            <a:avLst/>
          </a:prstGeom>
          <a:noFill/>
          <a:ln cmpd="thickThin">
            <a:solidFill>
              <a:schemeClr val="tx1"/>
            </a:solidFill>
          </a:ln>
        </p:spPr>
      </p:pic>
      <p:sp>
        <p:nvSpPr>
          <p:cNvPr id="17" name="pole tekstowe 16"/>
          <p:cNvSpPr txBox="1"/>
          <p:nvPr/>
        </p:nvSpPr>
        <p:spPr>
          <a:xfrm>
            <a:off x="4499992" y="4941168"/>
            <a:ext cx="3672408" cy="1015663"/>
          </a:xfrm>
          <a:prstGeom prst="rect">
            <a:avLst/>
          </a:prstGeom>
          <a:noFill/>
        </p:spPr>
        <p:txBody>
          <a:bodyPr wrap="square" rtlCol="0">
            <a:spAutoFit/>
          </a:bodyPr>
          <a:lstStyle/>
          <a:p>
            <a:r>
              <a:rPr lang="pl-PL" sz="2000" dirty="0" smtClean="0">
                <a:solidFill>
                  <a:schemeClr val="bg1"/>
                </a:solidFill>
                <a:latin typeface="Cambria" pitchFamily="18" charset="0"/>
              </a:rPr>
              <a:t>Ab – zdolność absorpcji;</a:t>
            </a:r>
          </a:p>
          <a:p>
            <a:r>
              <a:rPr lang="pl-PL" sz="2000" dirty="0" smtClean="0">
                <a:solidFill>
                  <a:schemeClr val="bg1"/>
                </a:solidFill>
                <a:latin typeface="Cambria" pitchFamily="18" charset="0"/>
              </a:rPr>
              <a:t>T – współczynnik transmitancji;</a:t>
            </a:r>
          </a:p>
          <a:p>
            <a:r>
              <a:rPr lang="pl-PL" sz="2000" dirty="0" smtClean="0">
                <a:solidFill>
                  <a:schemeClr val="bg1"/>
                </a:solidFill>
                <a:latin typeface="Cambria" pitchFamily="18" charset="0"/>
              </a:rPr>
              <a:t>R – współczynnik odbicia.</a:t>
            </a:r>
          </a:p>
        </p:txBody>
      </p:sp>
      <p:sp>
        <p:nvSpPr>
          <p:cNvPr id="18" name="pole tekstowe 17"/>
          <p:cNvSpPr txBox="1"/>
          <p:nvPr/>
        </p:nvSpPr>
        <p:spPr>
          <a:xfrm>
            <a:off x="4139952" y="3429000"/>
            <a:ext cx="864096" cy="646331"/>
          </a:xfrm>
          <a:prstGeom prst="rect">
            <a:avLst/>
          </a:prstGeom>
          <a:noFill/>
        </p:spPr>
        <p:txBody>
          <a:bodyPr wrap="square" rtlCol="0">
            <a:spAutoFit/>
          </a:bodyPr>
          <a:lstStyle/>
          <a:p>
            <a:r>
              <a:rPr lang="pl-PL" sz="3600" b="1" i="1" dirty="0" smtClean="0">
                <a:solidFill>
                  <a:schemeClr val="bg1"/>
                </a:solidFill>
              </a:rPr>
              <a:t>lub</a:t>
            </a:r>
            <a:endParaRPr lang="pl-PL" sz="3600" b="1" i="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1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1800" decel="100000" fill="hold"/>
                                        <p:tgtEl>
                                          <p:spTgt spid="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049"/>
                                        </p:tgtEl>
                                        <p:attrNameLst>
                                          <p:attrName>style.visibility</p:attrName>
                                        </p:attrNameLst>
                                      </p:cBhvr>
                                      <p:to>
                                        <p:strVal val="visible"/>
                                      </p:to>
                                    </p:set>
                                    <p:animEffect transition="in" filter="fade">
                                      <p:cBhvr>
                                        <p:cTn id="19" dur="2000"/>
                                        <p:tgtEl>
                                          <p:spTgt spid="2049"/>
                                        </p:tgtEl>
                                      </p:cBhvr>
                                    </p:animEffect>
                                    <p:anim calcmode="lin" valueType="num">
                                      <p:cBhvr>
                                        <p:cTn id="20" dur="2000" fill="hold"/>
                                        <p:tgtEl>
                                          <p:spTgt spid="2049"/>
                                        </p:tgtEl>
                                        <p:attrNameLst>
                                          <p:attrName>ppt_x</p:attrName>
                                        </p:attrNameLst>
                                      </p:cBhvr>
                                      <p:tavLst>
                                        <p:tav tm="0">
                                          <p:val>
                                            <p:strVal val="#ppt_x"/>
                                          </p:val>
                                        </p:tav>
                                        <p:tav tm="100000">
                                          <p:val>
                                            <p:strVal val="#ppt_x"/>
                                          </p:val>
                                        </p:tav>
                                      </p:tavLst>
                                    </p:anim>
                                    <p:anim calcmode="lin" valueType="num">
                                      <p:cBhvr>
                                        <p:cTn id="21" dur="1800" decel="100000" fill="hold"/>
                                        <p:tgtEl>
                                          <p:spTgt spid="2049"/>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04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ppt_x</p:attrName>
                                        </p:attrNameLst>
                                      </p:cBhvr>
                                      <p:tavLst>
                                        <p:tav tm="0">
                                          <p:val>
                                            <p:strVal val="#ppt_x"/>
                                          </p:val>
                                        </p:tav>
                                        <p:tav tm="100000">
                                          <p:val>
                                            <p:strVal val="#ppt_x"/>
                                          </p:val>
                                        </p:tav>
                                      </p:tavLst>
                                    </p:anim>
                                    <p:anim calcmode="lin" valueType="num">
                                      <p:cBhvr>
                                        <p:cTn id="27" dur="1800" decel="100000" fill="hold"/>
                                        <p:tgtEl>
                                          <p:spTgt spid="13"/>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par>
                          <p:cTn id="29" fill="hold">
                            <p:stCondLst>
                              <p:cond delay="41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1+#ppt_w/2"/>
                                          </p:val>
                                        </p:tav>
                                        <p:tav tm="100000">
                                          <p:val>
                                            <p:strVal val="#ppt_x"/>
                                          </p:val>
                                        </p:tav>
                                      </p:tavLst>
                                    </p:anim>
                                    <p:anim calcmode="lin" valueType="num">
                                      <p:cBhvr additive="base">
                                        <p:cTn id="33" dur="1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5100"/>
                            </p:stCondLst>
                            <p:childTnLst>
                              <p:par>
                                <p:cTn id="35" presetID="37"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ppt_x</p:attrName>
                                        </p:attrNameLst>
                                      </p:cBhvr>
                                      <p:tavLst>
                                        <p:tav tm="0">
                                          <p:val>
                                            <p:strVal val="#ppt_x"/>
                                          </p:val>
                                        </p:tav>
                                        <p:tav tm="100000">
                                          <p:val>
                                            <p:strVal val="#ppt_x"/>
                                          </p:val>
                                        </p:tav>
                                      </p:tavLst>
                                    </p:anim>
                                    <p:anim calcmode="lin" valueType="num">
                                      <p:cBhvr>
                                        <p:cTn id="39" dur="1800" decel="100000" fill="hold"/>
                                        <p:tgtEl>
                                          <p:spTgt spid="14"/>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056"/>
                                        </p:tgtEl>
                                        <p:attrNameLst>
                                          <p:attrName>style.visibility</p:attrName>
                                        </p:attrNameLst>
                                      </p:cBhvr>
                                      <p:to>
                                        <p:strVal val="visible"/>
                                      </p:to>
                                    </p:set>
                                    <p:animEffect transition="in" filter="fade">
                                      <p:cBhvr>
                                        <p:cTn id="43" dur="2000"/>
                                        <p:tgtEl>
                                          <p:spTgt spid="2056"/>
                                        </p:tgtEl>
                                      </p:cBhvr>
                                    </p:animEffect>
                                    <p:anim calcmode="lin" valueType="num">
                                      <p:cBhvr>
                                        <p:cTn id="44" dur="2000" fill="hold"/>
                                        <p:tgtEl>
                                          <p:spTgt spid="2056"/>
                                        </p:tgtEl>
                                        <p:attrNameLst>
                                          <p:attrName>ppt_x</p:attrName>
                                        </p:attrNameLst>
                                      </p:cBhvr>
                                      <p:tavLst>
                                        <p:tav tm="0">
                                          <p:val>
                                            <p:strVal val="#ppt_x"/>
                                          </p:val>
                                        </p:tav>
                                        <p:tav tm="100000">
                                          <p:val>
                                            <p:strVal val="#ppt_x"/>
                                          </p:val>
                                        </p:tav>
                                      </p:tavLst>
                                    </p:anim>
                                    <p:anim calcmode="lin" valueType="num">
                                      <p:cBhvr>
                                        <p:cTn id="45" dur="1800" decel="100000" fill="hold"/>
                                        <p:tgtEl>
                                          <p:spTgt spid="2056"/>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205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ppt_x</p:attrName>
                                        </p:attrNameLst>
                                      </p:cBhvr>
                                      <p:tavLst>
                                        <p:tav tm="0">
                                          <p:val>
                                            <p:strVal val="#ppt_x"/>
                                          </p:val>
                                        </p:tav>
                                        <p:tav tm="100000">
                                          <p:val>
                                            <p:strVal val="#ppt_x"/>
                                          </p:val>
                                        </p:tav>
                                      </p:tavLst>
                                    </p:anim>
                                    <p:anim calcmode="lin" valueType="num">
                                      <p:cBhvr>
                                        <p:cTn id="51" dur="1800" decel="100000" fill="hold"/>
                                        <p:tgtEl>
                                          <p:spTgt spid="17"/>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539552" y="1196752"/>
            <a:ext cx="8064896" cy="1008112"/>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611560" y="476672"/>
            <a:ext cx="7920880" cy="523220"/>
          </a:xfrm>
          <a:prstGeom prst="rect">
            <a:avLst/>
          </a:prstGeom>
          <a:noFill/>
        </p:spPr>
        <p:txBody>
          <a:bodyPr wrap="square" rtlCol="0">
            <a:spAutoFit/>
          </a:bodyPr>
          <a:lstStyle/>
          <a:p>
            <a:r>
              <a:rPr lang="pl-PL" sz="2800" dirty="0" smtClean="0">
                <a:latin typeface="Cambria" pitchFamily="18" charset="0"/>
              </a:rPr>
              <a:t> </a:t>
            </a:r>
            <a:endParaRPr lang="pl-PL" sz="2800" dirty="0">
              <a:solidFill>
                <a:schemeClr val="bg1"/>
              </a:solidFill>
              <a:latin typeface="Cambria" pitchFamily="18" charset="0"/>
            </a:endParaRPr>
          </a:p>
        </p:txBody>
      </p:sp>
      <p:sp>
        <p:nvSpPr>
          <p:cNvPr id="7" name="Prostokąt zaokrąglony 6"/>
          <p:cNvSpPr/>
          <p:nvPr/>
        </p:nvSpPr>
        <p:spPr>
          <a:xfrm>
            <a:off x="611560" y="3212976"/>
            <a:ext cx="7992888" cy="2376264"/>
          </a:xfrm>
          <a:prstGeom prst="roundRect">
            <a:avLst/>
          </a:prstGeom>
          <a:gradFill flip="none" rotWithShape="1">
            <a:gsLst>
              <a:gs pos="0">
                <a:srgbClr val="918051"/>
              </a:gs>
              <a:gs pos="75000">
                <a:srgbClr val="282316"/>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683568" y="1268760"/>
            <a:ext cx="7776864" cy="769441"/>
          </a:xfrm>
          <a:prstGeom prst="rect">
            <a:avLst/>
          </a:prstGeom>
        </p:spPr>
        <p:txBody>
          <a:bodyPr wrap="square">
            <a:spAutoFit/>
          </a:bodyPr>
          <a:lstStyle/>
          <a:p>
            <a:r>
              <a:rPr lang="pl-PL" sz="2400" b="1" dirty="0" smtClean="0">
                <a:solidFill>
                  <a:schemeClr val="bg1"/>
                </a:solidFill>
                <a:latin typeface="Cambria" pitchFamily="18" charset="0"/>
              </a:rPr>
              <a:t>Współczynnik odbicia </a:t>
            </a:r>
            <a:r>
              <a:rPr lang="pl-PL" sz="2000" dirty="0" smtClean="0">
                <a:solidFill>
                  <a:schemeClr val="bg1"/>
                </a:solidFill>
                <a:latin typeface="Cambria" pitchFamily="18" charset="0"/>
              </a:rPr>
              <a:t>jest to stosunek natężenia fali odbitej do natężenia fali padającej. Wyraża się wzorem:</a:t>
            </a:r>
            <a:endParaRPr lang="pl-PL" sz="2000" dirty="0">
              <a:solidFill>
                <a:schemeClr val="bg1"/>
              </a:solidFill>
              <a:latin typeface="Cambria"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5" name="Picture 1"/>
          <p:cNvPicPr>
            <a:picLocks noChangeAspect="1" noChangeArrowheads="1"/>
          </p:cNvPicPr>
          <p:nvPr/>
        </p:nvPicPr>
        <p:blipFill>
          <a:blip r:embed="rId2" cstate="print"/>
          <a:stretch>
            <a:fillRect/>
          </a:stretch>
        </p:blipFill>
        <p:spPr bwMode="auto">
          <a:xfrm>
            <a:off x="1115616" y="3645024"/>
            <a:ext cx="1239484" cy="1512168"/>
          </a:xfrm>
          <a:prstGeom prst="rect">
            <a:avLst/>
          </a:prstGeom>
          <a:noFill/>
          <a:ln cmpd="thickThin">
            <a:solidFill>
              <a:schemeClr val="tx1"/>
            </a:solidFill>
          </a:ln>
        </p:spPr>
      </p:pic>
      <p:sp>
        <p:nvSpPr>
          <p:cNvPr id="9" name="pole tekstowe 8"/>
          <p:cNvSpPr txBox="1"/>
          <p:nvPr/>
        </p:nvSpPr>
        <p:spPr>
          <a:xfrm>
            <a:off x="4283968" y="3861048"/>
            <a:ext cx="3996952" cy="1015663"/>
          </a:xfrm>
          <a:prstGeom prst="rect">
            <a:avLst/>
          </a:prstGeom>
          <a:noFill/>
        </p:spPr>
        <p:txBody>
          <a:bodyPr wrap="square" rtlCol="0">
            <a:spAutoFit/>
          </a:bodyPr>
          <a:lstStyle/>
          <a:p>
            <a:r>
              <a:rPr lang="pl-PL" sz="2000" dirty="0" smtClean="0">
                <a:solidFill>
                  <a:schemeClr val="bg1"/>
                </a:solidFill>
                <a:latin typeface="Cambria" pitchFamily="18" charset="0"/>
              </a:rPr>
              <a:t>R – współczynnik odbicia;</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k</a:t>
            </a:r>
            <a:r>
              <a:rPr lang="pl-PL" sz="2000" dirty="0" smtClean="0">
                <a:solidFill>
                  <a:schemeClr val="bg1"/>
                </a:solidFill>
                <a:latin typeface="Cambria" pitchFamily="18" charset="0"/>
              </a:rPr>
              <a:t> – natężenie odbitej fali;</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0</a:t>
            </a:r>
            <a:r>
              <a:rPr lang="pl-PL" sz="2000" dirty="0" smtClean="0">
                <a:solidFill>
                  <a:schemeClr val="bg1"/>
                </a:solidFill>
                <a:latin typeface="Cambria" pitchFamily="18" charset="0"/>
              </a:rPr>
              <a:t> – natężenie fali padającej.</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1800" decel="100000" fill="hold"/>
                                        <p:tgtEl>
                                          <p:spTgt spid="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ppt_x</p:attrName>
                                        </p:attrNameLst>
                                      </p:cBhvr>
                                      <p:tavLst>
                                        <p:tav tm="0">
                                          <p:val>
                                            <p:strVal val="#ppt_x"/>
                                          </p:val>
                                        </p:tav>
                                        <p:tav tm="100000">
                                          <p:val>
                                            <p:strVal val="#ppt_x"/>
                                          </p:val>
                                        </p:tav>
                                      </p:tavLst>
                                    </p:anim>
                                    <p:anim calcmode="lin" valueType="num">
                                      <p:cBhvr>
                                        <p:cTn id="22" dur="1800" decel="100000" fill="hold"/>
                                        <p:tgtEl>
                                          <p:spTgt spid="7"/>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1025"/>
                                        </p:tgtEl>
                                        <p:attrNameLst>
                                          <p:attrName>style.visibility</p:attrName>
                                        </p:attrNameLst>
                                      </p:cBhvr>
                                      <p:to>
                                        <p:strVal val="visible"/>
                                      </p:to>
                                    </p:set>
                                    <p:animEffect transition="in" filter="fade">
                                      <p:cBhvr>
                                        <p:cTn id="26" dur="2000"/>
                                        <p:tgtEl>
                                          <p:spTgt spid="1025"/>
                                        </p:tgtEl>
                                      </p:cBhvr>
                                    </p:animEffect>
                                    <p:anim calcmode="lin" valueType="num">
                                      <p:cBhvr>
                                        <p:cTn id="27" dur="2000" fill="hold"/>
                                        <p:tgtEl>
                                          <p:spTgt spid="1025"/>
                                        </p:tgtEl>
                                        <p:attrNameLst>
                                          <p:attrName>ppt_x</p:attrName>
                                        </p:attrNameLst>
                                      </p:cBhvr>
                                      <p:tavLst>
                                        <p:tav tm="0">
                                          <p:val>
                                            <p:strVal val="#ppt_x"/>
                                          </p:val>
                                        </p:tav>
                                        <p:tav tm="100000">
                                          <p:val>
                                            <p:strVal val="#ppt_x"/>
                                          </p:val>
                                        </p:tav>
                                      </p:tavLst>
                                    </p:anim>
                                    <p:anim calcmode="lin" valueType="num">
                                      <p:cBhvr>
                                        <p:cTn id="28" dur="1800" decel="100000" fill="hold"/>
                                        <p:tgtEl>
                                          <p:spTgt spid="1025"/>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102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1800" decel="100000" fill="hold"/>
                                        <p:tgtEl>
                                          <p:spTgt spid="9"/>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Obraz 10" descr="Beer_lambert.png"/>
          <p:cNvPicPr>
            <a:picLocks noChangeAspect="1"/>
          </p:cNvPicPr>
          <p:nvPr/>
        </p:nvPicPr>
        <p:blipFill>
          <a:blip r:embed="rId2" cstate="print"/>
          <a:stretch>
            <a:fillRect/>
          </a:stretch>
        </p:blipFill>
        <p:spPr>
          <a:xfrm>
            <a:off x="4860032" y="1412776"/>
            <a:ext cx="3456384" cy="2903363"/>
          </a:xfrm>
          <a:prstGeom prst="rect">
            <a:avLst/>
          </a:prstGeom>
        </p:spPr>
      </p:pic>
      <p:sp>
        <p:nvSpPr>
          <p:cNvPr id="4" name="Prostokąt zaokrąglony 3"/>
          <p:cNvSpPr/>
          <p:nvPr/>
        </p:nvSpPr>
        <p:spPr>
          <a:xfrm>
            <a:off x="395536" y="332656"/>
            <a:ext cx="8280920" cy="864096"/>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39552" y="404664"/>
            <a:ext cx="7920880" cy="707886"/>
          </a:xfrm>
          <a:prstGeom prst="rect">
            <a:avLst/>
          </a:prstGeom>
          <a:noFill/>
        </p:spPr>
        <p:txBody>
          <a:bodyPr wrap="square" rtlCol="0">
            <a:spAutoFit/>
          </a:bodyPr>
          <a:lstStyle/>
          <a:p>
            <a:pPr algn="ctr"/>
            <a:r>
              <a:rPr lang="pl-PL" sz="2800" dirty="0" smtClean="0">
                <a:latin typeface="Cambria" pitchFamily="18" charset="0"/>
              </a:rPr>
              <a:t> </a:t>
            </a:r>
            <a:r>
              <a:rPr lang="pl-PL" sz="4000" b="1" dirty="0" smtClean="0">
                <a:solidFill>
                  <a:schemeClr val="bg1"/>
                </a:solidFill>
                <a:latin typeface="Cambria" pitchFamily="18" charset="0"/>
              </a:rPr>
              <a:t>TRANSMITANCJA</a:t>
            </a:r>
            <a:endParaRPr lang="pl-PL" sz="4000" b="1" dirty="0">
              <a:solidFill>
                <a:schemeClr val="bg1"/>
              </a:solidFill>
              <a:latin typeface="Cambria" pitchFamily="18" charset="0"/>
            </a:endParaRPr>
          </a:p>
        </p:txBody>
      </p:sp>
      <p:sp>
        <p:nvSpPr>
          <p:cNvPr id="7" name="Prostokąt zaokrąglony 6"/>
          <p:cNvSpPr/>
          <p:nvPr/>
        </p:nvSpPr>
        <p:spPr>
          <a:xfrm>
            <a:off x="395536" y="1628800"/>
            <a:ext cx="3672408" cy="2448272"/>
          </a:xfrm>
          <a:prstGeom prst="roundRect">
            <a:avLst/>
          </a:prstGeom>
          <a:gradFill flip="none" rotWithShape="1">
            <a:gsLst>
              <a:gs pos="0">
                <a:srgbClr val="282316"/>
              </a:gs>
              <a:gs pos="75000">
                <a:srgbClr val="695D3B"/>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611560" y="1916832"/>
            <a:ext cx="3312368" cy="1692771"/>
          </a:xfrm>
          <a:prstGeom prst="rect">
            <a:avLst/>
          </a:prstGeom>
          <a:noFill/>
        </p:spPr>
        <p:txBody>
          <a:bodyPr wrap="square" rtlCol="0">
            <a:spAutoFit/>
          </a:bodyPr>
          <a:lstStyle/>
          <a:p>
            <a:r>
              <a:rPr lang="pl-PL" sz="2400" b="1" dirty="0" smtClean="0">
                <a:solidFill>
                  <a:schemeClr val="bg1"/>
                </a:solidFill>
                <a:latin typeface="Cambria" pitchFamily="18" charset="0"/>
              </a:rPr>
              <a:t>Transmitancja -</a:t>
            </a:r>
            <a:r>
              <a:rPr lang="pl-PL" sz="2000" dirty="0" smtClean="0">
                <a:solidFill>
                  <a:schemeClr val="bg1"/>
                </a:solidFill>
                <a:latin typeface="Cambria" pitchFamily="18" charset="0"/>
              </a:rPr>
              <a:t>jest to wielkość, która pokazuje, jaka część promieniowania zostaje przepuszczona przez dane ciało.</a:t>
            </a:r>
            <a:r>
              <a:rPr lang="pl-PL" sz="2000" b="1" dirty="0" smtClean="0">
                <a:solidFill>
                  <a:schemeClr val="bg1"/>
                </a:solidFill>
                <a:latin typeface="Cambria" pitchFamily="18" charset="0"/>
              </a:rPr>
              <a:t> </a:t>
            </a:r>
            <a:endParaRPr lang="pl-PL" sz="2000" b="1" dirty="0">
              <a:solidFill>
                <a:schemeClr val="bg1"/>
              </a:solidFill>
              <a:latin typeface="Cambria" pitchFamily="18" charset="0"/>
            </a:endParaRPr>
          </a:p>
        </p:txBody>
      </p:sp>
      <p:sp>
        <p:nvSpPr>
          <p:cNvPr id="9" name="Prostokąt zaokrąglony 8"/>
          <p:cNvSpPr/>
          <p:nvPr/>
        </p:nvSpPr>
        <p:spPr>
          <a:xfrm>
            <a:off x="395536" y="4509120"/>
            <a:ext cx="8280920" cy="2160240"/>
          </a:xfrm>
          <a:prstGeom prst="roundRect">
            <a:avLst/>
          </a:prstGeom>
          <a:gradFill>
            <a:gsLst>
              <a:gs pos="0">
                <a:srgbClr val="918051"/>
              </a:gs>
              <a:gs pos="75000">
                <a:srgbClr val="282316"/>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7649" name="Picture 1"/>
          <p:cNvPicPr>
            <a:picLocks noChangeAspect="1" noChangeArrowheads="1"/>
          </p:cNvPicPr>
          <p:nvPr/>
        </p:nvPicPr>
        <p:blipFill>
          <a:blip r:embed="rId3" cstate="print"/>
          <a:stretch>
            <a:fillRect/>
          </a:stretch>
        </p:blipFill>
        <p:spPr bwMode="auto">
          <a:xfrm>
            <a:off x="755576" y="4869160"/>
            <a:ext cx="1267813" cy="1578296"/>
          </a:xfrm>
          <a:prstGeom prst="rect">
            <a:avLst/>
          </a:prstGeom>
          <a:noFill/>
          <a:ln cmpd="thickThin">
            <a:solidFill>
              <a:schemeClr val="tx1"/>
            </a:solidFill>
          </a:ln>
        </p:spPr>
      </p:pic>
      <p:sp>
        <p:nvSpPr>
          <p:cNvPr id="10" name="pole tekstowe 9"/>
          <p:cNvSpPr txBox="1"/>
          <p:nvPr/>
        </p:nvSpPr>
        <p:spPr>
          <a:xfrm>
            <a:off x="3779912" y="5013176"/>
            <a:ext cx="4032448" cy="1323439"/>
          </a:xfrm>
          <a:prstGeom prst="rect">
            <a:avLst/>
          </a:prstGeom>
          <a:noFill/>
        </p:spPr>
        <p:txBody>
          <a:bodyPr wrap="square" rtlCol="0">
            <a:spAutoFit/>
          </a:bodyPr>
          <a:lstStyle/>
          <a:p>
            <a:r>
              <a:rPr lang="pl-PL" sz="2000" dirty="0" smtClean="0">
                <a:solidFill>
                  <a:schemeClr val="bg1"/>
                </a:solidFill>
                <a:latin typeface="Cambria" pitchFamily="18" charset="0"/>
              </a:rPr>
              <a:t>T – współczynnik transmitancji;</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1</a:t>
            </a:r>
            <a:r>
              <a:rPr lang="pl-PL" sz="2000" dirty="0" smtClean="0">
                <a:solidFill>
                  <a:schemeClr val="bg1"/>
                </a:solidFill>
                <a:latin typeface="Cambria" pitchFamily="18" charset="0"/>
              </a:rPr>
              <a:t> – natężenie fali przepuszczonej;</a:t>
            </a:r>
          </a:p>
          <a:p>
            <a:r>
              <a:rPr lang="pl-PL" sz="2000" dirty="0" smtClean="0">
                <a:solidFill>
                  <a:schemeClr val="bg1"/>
                </a:solidFill>
                <a:latin typeface="Cambria" pitchFamily="18" charset="0"/>
              </a:rPr>
              <a:t>I</a:t>
            </a:r>
            <a:r>
              <a:rPr lang="pl-PL" sz="1100" dirty="0" smtClean="0">
                <a:solidFill>
                  <a:schemeClr val="bg1"/>
                </a:solidFill>
                <a:latin typeface="Cambria" pitchFamily="18" charset="0"/>
              </a:rPr>
              <a:t>0</a:t>
            </a:r>
            <a:r>
              <a:rPr lang="pl-PL" sz="2000" dirty="0" smtClean="0">
                <a:solidFill>
                  <a:schemeClr val="bg1"/>
                </a:solidFill>
                <a:latin typeface="Cambria" pitchFamily="18" charset="0"/>
              </a:rPr>
              <a:t> – natężenie fali padającej.</a:t>
            </a:r>
          </a:p>
          <a:p>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2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1800" decel="100000" fill="hold"/>
                                        <p:tgtEl>
                                          <p:spTgt spid="7"/>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1800" decel="100000" fill="hold"/>
                                        <p:tgtEl>
                                          <p:spTgt spid="6"/>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4200"/>
                            </p:stCondLst>
                            <p:childTnLst>
                              <p:par>
                                <p:cTn id="24" presetID="37" presetClass="entr" presetSubtype="0" fill="hold" nodeType="afterEffect">
                                  <p:stCondLst>
                                    <p:cond delay="0"/>
                                  </p:stCondLst>
                                  <p:childTnLst>
                                    <p:set>
                                      <p:cBhvr>
                                        <p:cTn id="25" dur="1" fill="hold">
                                          <p:stCondLst>
                                            <p:cond delay="0"/>
                                          </p:stCondLst>
                                        </p:cTn>
                                        <p:tgtEl>
                                          <p:spTgt spid="27649"/>
                                        </p:tgtEl>
                                        <p:attrNameLst>
                                          <p:attrName>style.visibility</p:attrName>
                                        </p:attrNameLst>
                                      </p:cBhvr>
                                      <p:to>
                                        <p:strVal val="visible"/>
                                      </p:to>
                                    </p:set>
                                    <p:animEffect transition="in" filter="fade">
                                      <p:cBhvr>
                                        <p:cTn id="26" dur="2000"/>
                                        <p:tgtEl>
                                          <p:spTgt spid="27649"/>
                                        </p:tgtEl>
                                      </p:cBhvr>
                                    </p:animEffect>
                                    <p:anim calcmode="lin" valueType="num">
                                      <p:cBhvr>
                                        <p:cTn id="27" dur="2000" fill="hold"/>
                                        <p:tgtEl>
                                          <p:spTgt spid="27649"/>
                                        </p:tgtEl>
                                        <p:attrNameLst>
                                          <p:attrName>ppt_x</p:attrName>
                                        </p:attrNameLst>
                                      </p:cBhvr>
                                      <p:tavLst>
                                        <p:tav tm="0">
                                          <p:val>
                                            <p:strVal val="#ppt_x"/>
                                          </p:val>
                                        </p:tav>
                                        <p:tav tm="100000">
                                          <p:val>
                                            <p:strVal val="#ppt_x"/>
                                          </p:val>
                                        </p:tav>
                                      </p:tavLst>
                                    </p:anim>
                                    <p:anim calcmode="lin" valueType="num">
                                      <p:cBhvr>
                                        <p:cTn id="28" dur="1800" decel="100000" fill="hold"/>
                                        <p:tgtEl>
                                          <p:spTgt spid="27649"/>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27649"/>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1800" decel="100000" fill="hold"/>
                                        <p:tgtEl>
                                          <p:spTgt spid="9"/>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ppt_x</p:attrName>
                                        </p:attrNameLst>
                                      </p:cBhvr>
                                      <p:tavLst>
                                        <p:tav tm="0">
                                          <p:val>
                                            <p:strVal val="#ppt_x"/>
                                          </p:val>
                                        </p:tav>
                                        <p:tav tm="100000">
                                          <p:val>
                                            <p:strVal val="#ppt_x"/>
                                          </p:val>
                                        </p:tav>
                                      </p:tavLst>
                                    </p:anim>
                                    <p:anim calcmode="lin" valueType="num">
                                      <p:cBhvr>
                                        <p:cTn id="40" dur="1800" decel="100000" fill="hold"/>
                                        <p:tgtEl>
                                          <p:spTgt spid="10"/>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42" fill="hold">
                            <p:stCondLst>
                              <p:cond delay="6200"/>
                            </p:stCondLst>
                            <p:childTnLst>
                              <p:par>
                                <p:cTn id="43" presetID="2" presetClass="entr" presetSubtype="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 fill="hold"/>
                                        <p:tgtEl>
                                          <p:spTgt spid="11"/>
                                        </p:tgtEl>
                                        <p:attrNameLst>
                                          <p:attrName>ppt_x</p:attrName>
                                        </p:attrNameLst>
                                      </p:cBhvr>
                                      <p:tavLst>
                                        <p:tav tm="0">
                                          <p:val>
                                            <p:strVal val="1+#ppt_w/2"/>
                                          </p:val>
                                        </p:tav>
                                        <p:tav tm="100000">
                                          <p:val>
                                            <p:strVal val="#ppt_x"/>
                                          </p:val>
                                        </p:tav>
                                      </p:tavLst>
                                    </p:anim>
                                    <p:anim calcmode="lin" valueType="num">
                                      <p:cBhvr additive="base">
                                        <p:cTn id="4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rostokąt zaokrąglony 3"/>
          <p:cNvSpPr/>
          <p:nvPr/>
        </p:nvSpPr>
        <p:spPr>
          <a:xfrm>
            <a:off x="467544" y="548680"/>
            <a:ext cx="7992888" cy="1944216"/>
          </a:xfrm>
          <a:prstGeom prst="roundRect">
            <a:avLst/>
          </a:prstGeom>
          <a:gradFill flip="none" rotWithShape="1">
            <a:gsLst>
              <a:gs pos="70000">
                <a:srgbClr val="695D3B"/>
              </a:gs>
              <a:gs pos="15000">
                <a:srgbClr val="28231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683568" y="908720"/>
            <a:ext cx="3312368" cy="1138773"/>
          </a:xfrm>
          <a:prstGeom prst="rect">
            <a:avLst/>
          </a:prstGeom>
          <a:noFill/>
        </p:spPr>
        <p:txBody>
          <a:bodyPr wrap="square" rtlCol="0">
            <a:spAutoFit/>
          </a:bodyPr>
          <a:lstStyle/>
          <a:p>
            <a:pPr algn="ctr"/>
            <a:r>
              <a:rPr lang="pl-PL" sz="2800" dirty="0" smtClean="0">
                <a:latin typeface="Cambria" pitchFamily="18" charset="0"/>
              </a:rPr>
              <a:t> </a:t>
            </a:r>
            <a:r>
              <a:rPr lang="pl-PL" sz="2000" dirty="0" smtClean="0">
                <a:solidFill>
                  <a:schemeClr val="bg1"/>
                </a:solidFill>
                <a:latin typeface="Cambria" pitchFamily="18" charset="0"/>
              </a:rPr>
              <a:t>Transmisję najczęściej wyrażamy procentowo, stąd wzór:</a:t>
            </a:r>
            <a:endParaRPr lang="pl-PL" sz="2000" dirty="0">
              <a:solidFill>
                <a:schemeClr val="bg1"/>
              </a:solidFill>
              <a:latin typeface="Cambria" pitchFamily="18" charset="0"/>
            </a:endParaRP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8673" name="Picture 1"/>
          <p:cNvPicPr>
            <a:picLocks noChangeAspect="1" noChangeArrowheads="1"/>
          </p:cNvPicPr>
          <p:nvPr/>
        </p:nvPicPr>
        <p:blipFill>
          <a:blip r:embed="rId2" cstate="print"/>
          <a:stretch>
            <a:fillRect/>
          </a:stretch>
        </p:blipFill>
        <p:spPr bwMode="auto">
          <a:xfrm>
            <a:off x="5148064" y="908720"/>
            <a:ext cx="2808312" cy="1214943"/>
          </a:xfrm>
          <a:prstGeom prst="rect">
            <a:avLst/>
          </a:prstGeom>
          <a:noFill/>
          <a:ln cmpd="thickThin">
            <a:solidFill>
              <a:schemeClr val="tx1"/>
            </a:solidFill>
          </a:ln>
        </p:spPr>
      </p:pic>
      <p:sp>
        <p:nvSpPr>
          <p:cNvPr id="12" name="Prostokąt zaokrąglony 11"/>
          <p:cNvSpPr/>
          <p:nvPr/>
        </p:nvSpPr>
        <p:spPr>
          <a:xfrm>
            <a:off x="467544" y="3356992"/>
            <a:ext cx="7992888" cy="2520280"/>
          </a:xfrm>
          <a:prstGeom prst="roundRect">
            <a:avLst/>
          </a:prstGeom>
          <a:gradFill>
            <a:gsLst>
              <a:gs pos="0">
                <a:srgbClr val="918051"/>
              </a:gs>
              <a:gs pos="75000">
                <a:srgbClr val="282316"/>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683568" y="3645024"/>
            <a:ext cx="7632848" cy="2246769"/>
          </a:xfrm>
          <a:prstGeom prst="rect">
            <a:avLst/>
          </a:prstGeom>
          <a:noFill/>
        </p:spPr>
        <p:txBody>
          <a:bodyPr wrap="square" rtlCol="0">
            <a:spAutoFit/>
          </a:bodyPr>
          <a:lstStyle/>
          <a:p>
            <a:r>
              <a:rPr lang="pl-PL" sz="2000" dirty="0" smtClean="0">
                <a:solidFill>
                  <a:schemeClr val="bg1"/>
                </a:solidFill>
                <a:latin typeface="Cambria" pitchFamily="18" charset="0"/>
              </a:rPr>
              <a:t>Transmitancja może przybierać wartości od 0 do 100%.</a:t>
            </a:r>
          </a:p>
          <a:p>
            <a:endParaRPr lang="pl-PL" sz="2000" dirty="0" smtClean="0">
              <a:solidFill>
                <a:schemeClr val="bg1"/>
              </a:solidFill>
              <a:latin typeface="Cambria" pitchFamily="18" charset="0"/>
            </a:endParaRPr>
          </a:p>
          <a:p>
            <a:r>
              <a:rPr lang="pl-PL" sz="2000" b="1" dirty="0" smtClean="0">
                <a:solidFill>
                  <a:schemeClr val="bg1"/>
                </a:solidFill>
                <a:latin typeface="Cambria" pitchFamily="18" charset="0"/>
              </a:rPr>
              <a:t>100%</a:t>
            </a:r>
            <a:r>
              <a:rPr lang="pl-PL" sz="2000" dirty="0" smtClean="0">
                <a:solidFill>
                  <a:schemeClr val="bg1"/>
                </a:solidFill>
                <a:latin typeface="Cambria" pitchFamily="18" charset="0"/>
              </a:rPr>
              <a:t> - maksymalna wartość – oznacza, że całe światło jest przepuszczane przez dane ciało (nie ma absorpcji światła)</a:t>
            </a:r>
          </a:p>
          <a:p>
            <a:r>
              <a:rPr lang="pl-PL" sz="2000" b="1" dirty="0" smtClean="0">
                <a:solidFill>
                  <a:schemeClr val="bg1"/>
                </a:solidFill>
                <a:latin typeface="Cambria" pitchFamily="18" charset="0"/>
              </a:rPr>
              <a:t>0% </a:t>
            </a:r>
            <a:r>
              <a:rPr lang="pl-PL" sz="2000" dirty="0" smtClean="0">
                <a:solidFill>
                  <a:schemeClr val="bg1"/>
                </a:solidFill>
                <a:latin typeface="Cambria" pitchFamily="18" charset="0"/>
              </a:rPr>
              <a:t>- minimalna wartość – oznacza, że światło nie przedostaje się przez ciało, całe jest pochłaniane (całkowita absorpcja).</a:t>
            </a:r>
          </a:p>
          <a:p>
            <a:r>
              <a:rPr lang="pl-PL" sz="2000" dirty="0" smtClean="0">
                <a:solidFill>
                  <a:schemeClr val="bg1"/>
                </a:solidFill>
                <a:latin typeface="Cambria" pitchFamily="18" charset="0"/>
              </a:rPr>
              <a:t>  </a:t>
            </a:r>
            <a:endParaRPr lang="pl-PL" sz="2000" dirty="0">
              <a:solidFill>
                <a:schemeClr val="bg1"/>
              </a:solidFill>
              <a:latin typeface="Cambri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1800" decel="100000" fill="hold"/>
                                        <p:tgtEl>
                                          <p:spTgt spid="5"/>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8673"/>
                                        </p:tgtEl>
                                        <p:attrNameLst>
                                          <p:attrName>style.visibility</p:attrName>
                                        </p:attrNameLst>
                                      </p:cBhvr>
                                      <p:to>
                                        <p:strVal val="visible"/>
                                      </p:to>
                                    </p:set>
                                    <p:animEffect transition="in" filter="fade">
                                      <p:cBhvr>
                                        <p:cTn id="19" dur="2000"/>
                                        <p:tgtEl>
                                          <p:spTgt spid="28673"/>
                                        </p:tgtEl>
                                      </p:cBhvr>
                                    </p:animEffect>
                                    <p:anim calcmode="lin" valueType="num">
                                      <p:cBhvr>
                                        <p:cTn id="20" dur="2000" fill="hold"/>
                                        <p:tgtEl>
                                          <p:spTgt spid="28673"/>
                                        </p:tgtEl>
                                        <p:attrNameLst>
                                          <p:attrName>ppt_x</p:attrName>
                                        </p:attrNameLst>
                                      </p:cBhvr>
                                      <p:tavLst>
                                        <p:tav tm="0">
                                          <p:val>
                                            <p:strVal val="#ppt_x"/>
                                          </p:val>
                                        </p:tav>
                                        <p:tav tm="100000">
                                          <p:val>
                                            <p:strVal val="#ppt_x"/>
                                          </p:val>
                                        </p:tav>
                                      </p:tavLst>
                                    </p:anim>
                                    <p:anim calcmode="lin" valueType="num">
                                      <p:cBhvr>
                                        <p:cTn id="21" dur="1800" decel="100000" fill="hold"/>
                                        <p:tgtEl>
                                          <p:spTgt spid="28673"/>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8673"/>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ppt_x</p:attrName>
                                        </p:attrNameLst>
                                      </p:cBhvr>
                                      <p:tavLst>
                                        <p:tav tm="0">
                                          <p:val>
                                            <p:strVal val="#ppt_x"/>
                                          </p:val>
                                        </p:tav>
                                        <p:tav tm="100000">
                                          <p:val>
                                            <p:strVal val="#ppt_x"/>
                                          </p:val>
                                        </p:tav>
                                      </p:tavLst>
                                    </p:anim>
                                    <p:anim calcmode="lin" valueType="num">
                                      <p:cBhvr>
                                        <p:cTn id="28" dur="1800" decel="100000" fill="hold"/>
                                        <p:tgtEl>
                                          <p:spTgt spid="12"/>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ppt_x</p:attrName>
                                        </p:attrNameLst>
                                      </p:cBhvr>
                                      <p:tavLst>
                                        <p:tav tm="0">
                                          <p:val>
                                            <p:strVal val="#ppt_x"/>
                                          </p:val>
                                        </p:tav>
                                        <p:tav tm="100000">
                                          <p:val>
                                            <p:strVal val="#ppt_x"/>
                                          </p:val>
                                        </p:tav>
                                      </p:tavLst>
                                    </p:anim>
                                    <p:anim calcmode="lin" valueType="num">
                                      <p:cBhvr>
                                        <p:cTn id="34" dur="1800" decel="100000" fill="hold"/>
                                        <p:tgtEl>
                                          <p:spTgt spid="13"/>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1333</Words>
  <Application>Microsoft Office PowerPoint</Application>
  <PresentationFormat>Pokaz na ekranie (4:3)</PresentationFormat>
  <Paragraphs>163</Paragraphs>
  <Slides>34</Slides>
  <Notes>1</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34</vt:i4>
      </vt:variant>
    </vt:vector>
  </HeadingPairs>
  <TitlesOfParts>
    <vt:vector size="36" baseType="lpstr">
      <vt:lpstr>Motyw pakietu Office</vt:lpstr>
      <vt:lpstr>Arkusz</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T.Kalinwski</dc:creator>
  <cp:lastModifiedBy>Demol</cp:lastModifiedBy>
  <cp:revision>74</cp:revision>
  <dcterms:created xsi:type="dcterms:W3CDTF">2012-01-25T20:05:27Z</dcterms:created>
  <dcterms:modified xsi:type="dcterms:W3CDTF">2012-01-27T01:26:49Z</dcterms:modified>
</cp:coreProperties>
</file>